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80"/>
  </p:notesMasterIdLst>
  <p:sldIdLst>
    <p:sldId id="313" r:id="rId3"/>
    <p:sldId id="256" r:id="rId4"/>
    <p:sldId id="314" r:id="rId5"/>
    <p:sldId id="364" r:id="rId6"/>
    <p:sldId id="315" r:id="rId7"/>
    <p:sldId id="257" r:id="rId8"/>
    <p:sldId id="319" r:id="rId9"/>
    <p:sldId id="320" r:id="rId10"/>
    <p:sldId id="321" r:id="rId11"/>
    <p:sldId id="322" r:id="rId12"/>
    <p:sldId id="325" r:id="rId13"/>
    <p:sldId id="326" r:id="rId14"/>
    <p:sldId id="327" r:id="rId15"/>
    <p:sldId id="324" r:id="rId16"/>
    <p:sldId id="329" r:id="rId17"/>
    <p:sldId id="330" r:id="rId18"/>
    <p:sldId id="331" r:id="rId19"/>
    <p:sldId id="333" r:id="rId20"/>
    <p:sldId id="335" r:id="rId21"/>
    <p:sldId id="336" r:id="rId22"/>
    <p:sldId id="337" r:id="rId23"/>
    <p:sldId id="338" r:id="rId24"/>
    <p:sldId id="339" r:id="rId25"/>
    <p:sldId id="340" r:id="rId26"/>
    <p:sldId id="341" r:id="rId27"/>
    <p:sldId id="342" r:id="rId28"/>
    <p:sldId id="343" r:id="rId29"/>
    <p:sldId id="344" r:id="rId30"/>
    <p:sldId id="345" r:id="rId31"/>
    <p:sldId id="346" r:id="rId32"/>
    <p:sldId id="347" r:id="rId33"/>
    <p:sldId id="348" r:id="rId34"/>
    <p:sldId id="349" r:id="rId35"/>
    <p:sldId id="350" r:id="rId36"/>
    <p:sldId id="351" r:id="rId37"/>
    <p:sldId id="352" r:id="rId38"/>
    <p:sldId id="353" r:id="rId39"/>
    <p:sldId id="354" r:id="rId40"/>
    <p:sldId id="355" r:id="rId41"/>
    <p:sldId id="365" r:id="rId42"/>
    <p:sldId id="388" r:id="rId43"/>
    <p:sldId id="389" r:id="rId44"/>
    <p:sldId id="390" r:id="rId45"/>
    <p:sldId id="391" r:id="rId46"/>
    <p:sldId id="392" r:id="rId47"/>
    <p:sldId id="393" r:id="rId48"/>
    <p:sldId id="394" r:id="rId49"/>
    <p:sldId id="395" r:id="rId50"/>
    <p:sldId id="396" r:id="rId51"/>
    <p:sldId id="397" r:id="rId52"/>
    <p:sldId id="398" r:id="rId53"/>
    <p:sldId id="399" r:id="rId54"/>
    <p:sldId id="400" r:id="rId55"/>
    <p:sldId id="401" r:id="rId56"/>
    <p:sldId id="385" r:id="rId57"/>
    <p:sldId id="386" r:id="rId58"/>
    <p:sldId id="387" r:id="rId59"/>
    <p:sldId id="402" r:id="rId60"/>
    <p:sldId id="403" r:id="rId61"/>
    <p:sldId id="404" r:id="rId62"/>
    <p:sldId id="405" r:id="rId63"/>
    <p:sldId id="406" r:id="rId64"/>
    <p:sldId id="407" r:id="rId65"/>
    <p:sldId id="408" r:id="rId66"/>
    <p:sldId id="409" r:id="rId67"/>
    <p:sldId id="410" r:id="rId68"/>
    <p:sldId id="411" r:id="rId69"/>
    <p:sldId id="412" r:id="rId70"/>
    <p:sldId id="413" r:id="rId71"/>
    <p:sldId id="356" r:id="rId72"/>
    <p:sldId id="362" r:id="rId73"/>
    <p:sldId id="361" r:id="rId74"/>
    <p:sldId id="357" r:id="rId75"/>
    <p:sldId id="358" r:id="rId76"/>
    <p:sldId id="359" r:id="rId77"/>
    <p:sldId id="360" r:id="rId78"/>
    <p:sldId id="415" r:id="rId79"/>
  </p:sldIdLst>
  <p:sldSz cx="9144000" cy="5143500" type="screen16x9"/>
  <p:notesSz cx="6858000" cy="9144000"/>
  <p:embeddedFontLst>
    <p:embeddedFont>
      <p:font typeface="Cabin" panose="020B0604020202020204" charset="0"/>
      <p:regular r:id="rId81"/>
      <p:bold r:id="rId82"/>
      <p:italic r:id="rId83"/>
      <p:boldItalic r:id="rId84"/>
    </p:embeddedFont>
    <p:embeddedFont>
      <p:font typeface="Cormorant Unicase" panose="020B0604020202020204" charset="0"/>
      <p:regular r:id="rId85"/>
      <p:bold r:id="rId86"/>
    </p:embeddedFont>
    <p:embeddedFont>
      <p:font typeface="Fira Sans" panose="020B0503050000020004" pitchFamily="34" charset="0"/>
      <p:regular r:id="rId87"/>
      <p:bold r:id="rId88"/>
      <p:italic r:id="rId89"/>
      <p:boldItalic r:id="rId90"/>
    </p:embeddedFont>
    <p:embeddedFont>
      <p:font typeface="Nunito" pitchFamily="2" charset="0"/>
      <p:regular r:id="rId91"/>
      <p:bold r:id="rId92"/>
      <p:italic r:id="rId93"/>
      <p:boldItalic r:id="rId94"/>
    </p:embeddedFont>
    <p:embeddedFont>
      <p:font typeface="Nunito Light" pitchFamily="2" charset="0"/>
      <p:regular r:id="rId95"/>
      <p:italic r:id="rId96"/>
    </p:embeddedFont>
    <p:embeddedFont>
      <p:font typeface="Nunito SemiBold" pitchFamily="2" charset="0"/>
      <p:bold r:id="rId97"/>
      <p:boldItalic r:id="rId98"/>
    </p:embeddedFont>
    <p:embeddedFont>
      <p:font typeface="Open Sans" panose="020B0606030504020204" pitchFamily="34" charset="0"/>
      <p:regular r:id="rId99"/>
      <p:bold r:id="rId100"/>
      <p:italic r:id="rId101"/>
      <p:boldItalic r:id="rId102"/>
    </p:embeddedFont>
    <p:embeddedFont>
      <p:font typeface="Proxima Nova" panose="020B0604020202020204" charset="0"/>
      <p:regular r:id="rId103"/>
      <p:bold r:id="rId104"/>
      <p:italic r:id="rId105"/>
      <p:boldItalic r:id="rId106"/>
    </p:embeddedFont>
    <p:embeddedFont>
      <p:font typeface="Proxima Nova Semibold" panose="020B0604020202020204" charset="0"/>
      <p:regular r:id="rId107"/>
      <p:bold r:id="rId108"/>
      <p:boldItalic r:id="rId109"/>
    </p:embeddedFont>
    <p:embeddedFont>
      <p:font typeface="Roboto Condensed Light" panose="02000000000000000000" pitchFamily="2" charset="0"/>
      <p:regular r:id="rId110"/>
      <p:italic r:id="rId111"/>
    </p:embeddedFont>
    <p:embeddedFont>
      <p:font typeface="Segoe UI" panose="020B0502040204020203" pitchFamily="34" charset="0"/>
      <p:regular r:id="rId112"/>
      <p:bold r:id="rId113"/>
      <p:italic r:id="rId114"/>
      <p:boldItalic r:id="rId1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496"/>
    <a:srgbClr val="6E5FFF"/>
    <a:srgbClr val="BAB3FF"/>
    <a:srgbClr val="E2DF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8D88C-2240-4DFD-93D9-DBDD5DA23595}">
  <a:tblStyle styleId="{DC18D88C-2240-4DFD-93D9-DBDD5DA2359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2B53CCA-5335-47A2-BBD3-C6C9C28DE7F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26" autoAdjust="0"/>
    <p:restoredTop sz="94660"/>
  </p:normalViewPr>
  <p:slideViewPr>
    <p:cSldViewPr snapToGrid="0">
      <p:cViewPr varScale="1">
        <p:scale>
          <a:sx n="90" d="100"/>
          <a:sy n="90" d="100"/>
        </p:scale>
        <p:origin x="840" y="210"/>
      </p:cViewPr>
      <p:guideLst>
        <p:guide orient="horz" pos="1620"/>
        <p:guide pos="2880"/>
      </p:guideLst>
    </p:cSldViewPr>
  </p:slideViewPr>
  <p:notesTextViewPr>
    <p:cViewPr>
      <p:scale>
        <a:sx n="1" d="1"/>
        <a:sy n="1" d="1"/>
      </p:scale>
      <p:origin x="0" y="0"/>
    </p:cViewPr>
  </p:notesTextViewPr>
  <p:notesViewPr>
    <p:cSldViewPr snapToGrid="0">
      <p:cViewPr varScale="1">
        <p:scale>
          <a:sx n="52" d="100"/>
          <a:sy n="52" d="100"/>
        </p:scale>
        <p:origin x="294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4.fntdata"/><Relationship Id="rId89" Type="http://schemas.openxmlformats.org/officeDocument/2006/relationships/font" Target="fonts/font9.fntdata"/><Relationship Id="rId112" Type="http://schemas.openxmlformats.org/officeDocument/2006/relationships/font" Target="fonts/font32.fntdata"/><Relationship Id="rId16" Type="http://schemas.openxmlformats.org/officeDocument/2006/relationships/slide" Target="slides/slide14.xml"/><Relationship Id="rId107" Type="http://schemas.openxmlformats.org/officeDocument/2006/relationships/font" Target="fonts/font27.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font" Target="fonts/font7.fntdata"/><Relationship Id="rId102" Type="http://schemas.openxmlformats.org/officeDocument/2006/relationships/font" Target="fonts/font22.fntdata"/><Relationship Id="rId110" Type="http://schemas.openxmlformats.org/officeDocument/2006/relationships/font" Target="fonts/font30.fntdata"/><Relationship Id="rId115" Type="http://schemas.openxmlformats.org/officeDocument/2006/relationships/font" Target="fonts/font35.fntdata"/><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font" Target="fonts/font2.fntdata"/><Relationship Id="rId90" Type="http://schemas.openxmlformats.org/officeDocument/2006/relationships/font" Target="fonts/font10.fntdata"/><Relationship Id="rId95"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font" Target="fonts/font20.fntdata"/><Relationship Id="rId105" Type="http://schemas.openxmlformats.org/officeDocument/2006/relationships/font" Target="fonts/font25.fntdata"/><Relationship Id="rId113" Type="http://schemas.openxmlformats.org/officeDocument/2006/relationships/font" Target="fonts/font33.fntdata"/><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font" Target="fonts/font5.fntdata"/><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font" Target="fonts/font23.fntdata"/><Relationship Id="rId108" Type="http://schemas.openxmlformats.org/officeDocument/2006/relationships/font" Target="fonts/font28.fntdata"/><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11" Type="http://schemas.openxmlformats.org/officeDocument/2006/relationships/font" Target="fonts/font3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26.fntdata"/><Relationship Id="rId114" Type="http://schemas.openxmlformats.org/officeDocument/2006/relationships/font" Target="fonts/font34.fntdata"/><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7.fntdata"/><Relationship Id="rId104" Type="http://schemas.openxmlformats.org/officeDocument/2006/relationships/font" Target="fonts/font2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Tree>
    <p:extLst>
      <p:ext uri="{BB962C8B-B14F-4D97-AF65-F5344CB8AC3E}">
        <p14:creationId xmlns:p14="http://schemas.microsoft.com/office/powerpoint/2010/main" val="2218083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469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016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4679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655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7859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c1aa1419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c1aa1419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48958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c1aa1419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c1aa1419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2363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c1aa1419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c1aa1419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959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1aa1419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1aa1419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108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c1aa14198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c1aa14198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9496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445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241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846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4294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072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3914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2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1730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8000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204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1aa1419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1aa1419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0691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3348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02558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791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04097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918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889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4082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679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45475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94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1aa1419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1aa1419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1606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3642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706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6075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1530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10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5829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6075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501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1029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29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1aa1419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1aa1419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650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977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909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34111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6075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24902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816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3572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36086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273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91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83701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70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52726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2600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9238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485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19801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5786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451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ec1aa14198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5" name="Google Shape;1395;gec1aa14198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59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25916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ec1aa14198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ec1aa14198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45352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29457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0859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6148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2018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5768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ec1aa14198_1_386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ec1aa14198_1_386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484522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769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c2e7e104e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c2e7e104e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74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0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40000"/>
          </a:blip>
          <a:stretch>
            <a:fillRect/>
          </a:stretch>
        </p:blipFill>
        <p:spPr>
          <a:xfrm>
            <a:off x="0" y="2384744"/>
            <a:ext cx="9143999" cy="2758762"/>
          </a:xfrm>
          <a:prstGeom prst="rect">
            <a:avLst/>
          </a:prstGeom>
          <a:noFill/>
          <a:ln>
            <a:noFill/>
          </a:ln>
        </p:spPr>
      </p:pic>
      <p:sp>
        <p:nvSpPr>
          <p:cNvPr id="10" name="Google Shape;10;p2"/>
          <p:cNvSpPr/>
          <p:nvPr/>
        </p:nvSpPr>
        <p:spPr>
          <a:xfrm>
            <a:off x="-103625" y="3608150"/>
            <a:ext cx="9242597" cy="1563093"/>
          </a:xfrm>
          <a:custGeom>
            <a:avLst/>
            <a:gdLst/>
            <a:ahLst/>
            <a:cxnLst/>
            <a:rect l="l" t="t" r="r" b="b"/>
            <a:pathLst>
              <a:path w="145301" h="24755" extrusionOk="0">
                <a:moveTo>
                  <a:pt x="125170" y="0"/>
                </a:moveTo>
                <a:lnTo>
                  <a:pt x="124258" y="21"/>
                </a:lnTo>
                <a:lnTo>
                  <a:pt x="123346" y="64"/>
                </a:lnTo>
                <a:lnTo>
                  <a:pt x="122413" y="106"/>
                </a:lnTo>
                <a:lnTo>
                  <a:pt x="121458" y="191"/>
                </a:lnTo>
                <a:lnTo>
                  <a:pt x="120483" y="255"/>
                </a:lnTo>
                <a:lnTo>
                  <a:pt x="119486" y="361"/>
                </a:lnTo>
                <a:lnTo>
                  <a:pt x="118489" y="467"/>
                </a:lnTo>
                <a:lnTo>
                  <a:pt x="117471" y="615"/>
                </a:lnTo>
                <a:lnTo>
                  <a:pt x="116431" y="764"/>
                </a:lnTo>
                <a:lnTo>
                  <a:pt x="115371" y="912"/>
                </a:lnTo>
                <a:lnTo>
                  <a:pt x="114289" y="1103"/>
                </a:lnTo>
                <a:lnTo>
                  <a:pt x="113207" y="1294"/>
                </a:lnTo>
                <a:lnTo>
                  <a:pt x="112083" y="1506"/>
                </a:lnTo>
                <a:lnTo>
                  <a:pt x="110937" y="1740"/>
                </a:lnTo>
                <a:lnTo>
                  <a:pt x="109771" y="1994"/>
                </a:lnTo>
                <a:lnTo>
                  <a:pt x="108583" y="2270"/>
                </a:lnTo>
                <a:lnTo>
                  <a:pt x="107374" y="2567"/>
                </a:lnTo>
                <a:lnTo>
                  <a:pt x="104892" y="3203"/>
                </a:lnTo>
                <a:lnTo>
                  <a:pt x="102283" y="3903"/>
                </a:lnTo>
                <a:lnTo>
                  <a:pt x="99589" y="4709"/>
                </a:lnTo>
                <a:lnTo>
                  <a:pt x="96768" y="5579"/>
                </a:lnTo>
                <a:lnTo>
                  <a:pt x="93841" y="6533"/>
                </a:lnTo>
                <a:lnTo>
                  <a:pt x="90765" y="7573"/>
                </a:lnTo>
                <a:lnTo>
                  <a:pt x="87583" y="8697"/>
                </a:lnTo>
                <a:lnTo>
                  <a:pt x="84274" y="9906"/>
                </a:lnTo>
                <a:lnTo>
                  <a:pt x="80817" y="11221"/>
                </a:lnTo>
                <a:lnTo>
                  <a:pt x="77211" y="12621"/>
                </a:lnTo>
                <a:lnTo>
                  <a:pt x="73457" y="14106"/>
                </a:lnTo>
                <a:lnTo>
                  <a:pt x="72460" y="14509"/>
                </a:lnTo>
                <a:lnTo>
                  <a:pt x="71484" y="14870"/>
                </a:lnTo>
                <a:lnTo>
                  <a:pt x="69532" y="15570"/>
                </a:lnTo>
                <a:lnTo>
                  <a:pt x="67602" y="16227"/>
                </a:lnTo>
                <a:lnTo>
                  <a:pt x="65693" y="16800"/>
                </a:lnTo>
                <a:lnTo>
                  <a:pt x="63805" y="17330"/>
                </a:lnTo>
                <a:lnTo>
                  <a:pt x="61939" y="17818"/>
                </a:lnTo>
                <a:lnTo>
                  <a:pt x="60072" y="18242"/>
                </a:lnTo>
                <a:lnTo>
                  <a:pt x="58248" y="18603"/>
                </a:lnTo>
                <a:lnTo>
                  <a:pt x="56445" y="18921"/>
                </a:lnTo>
                <a:lnTo>
                  <a:pt x="54663" y="19197"/>
                </a:lnTo>
                <a:lnTo>
                  <a:pt x="52881" y="19430"/>
                </a:lnTo>
                <a:lnTo>
                  <a:pt x="51142" y="19600"/>
                </a:lnTo>
                <a:lnTo>
                  <a:pt x="49424" y="19748"/>
                </a:lnTo>
                <a:lnTo>
                  <a:pt x="47727" y="19833"/>
                </a:lnTo>
                <a:lnTo>
                  <a:pt x="46051" y="19897"/>
                </a:lnTo>
                <a:lnTo>
                  <a:pt x="44418" y="19918"/>
                </a:lnTo>
                <a:lnTo>
                  <a:pt x="42785" y="19897"/>
                </a:lnTo>
                <a:lnTo>
                  <a:pt x="41194" y="19833"/>
                </a:lnTo>
                <a:lnTo>
                  <a:pt x="39624" y="19727"/>
                </a:lnTo>
                <a:lnTo>
                  <a:pt x="38076" y="19621"/>
                </a:lnTo>
                <a:lnTo>
                  <a:pt x="36548" y="19451"/>
                </a:lnTo>
                <a:lnTo>
                  <a:pt x="35042" y="19260"/>
                </a:lnTo>
                <a:lnTo>
                  <a:pt x="33579" y="19048"/>
                </a:lnTo>
                <a:lnTo>
                  <a:pt x="32136" y="18815"/>
                </a:lnTo>
                <a:lnTo>
                  <a:pt x="30736" y="18539"/>
                </a:lnTo>
                <a:lnTo>
                  <a:pt x="29336" y="18263"/>
                </a:lnTo>
                <a:lnTo>
                  <a:pt x="27979" y="17945"/>
                </a:lnTo>
                <a:lnTo>
                  <a:pt x="26664" y="17627"/>
                </a:lnTo>
                <a:lnTo>
                  <a:pt x="25370" y="17266"/>
                </a:lnTo>
                <a:lnTo>
                  <a:pt x="24097" y="16906"/>
                </a:lnTo>
                <a:lnTo>
                  <a:pt x="22846" y="16524"/>
                </a:lnTo>
                <a:lnTo>
                  <a:pt x="21637" y="16121"/>
                </a:lnTo>
                <a:lnTo>
                  <a:pt x="20470" y="15718"/>
                </a:lnTo>
                <a:lnTo>
                  <a:pt x="19325" y="15294"/>
                </a:lnTo>
                <a:lnTo>
                  <a:pt x="18200" y="14870"/>
                </a:lnTo>
                <a:lnTo>
                  <a:pt x="17119" y="14424"/>
                </a:lnTo>
                <a:lnTo>
                  <a:pt x="16079" y="13979"/>
                </a:lnTo>
                <a:lnTo>
                  <a:pt x="15061" y="13533"/>
                </a:lnTo>
                <a:lnTo>
                  <a:pt x="14085" y="13088"/>
                </a:lnTo>
                <a:lnTo>
                  <a:pt x="13131" y="12642"/>
                </a:lnTo>
                <a:lnTo>
                  <a:pt x="12219" y="12176"/>
                </a:lnTo>
                <a:lnTo>
                  <a:pt x="11328" y="11730"/>
                </a:lnTo>
                <a:lnTo>
                  <a:pt x="10479" y="11285"/>
                </a:lnTo>
                <a:lnTo>
                  <a:pt x="9673" y="10839"/>
                </a:lnTo>
                <a:lnTo>
                  <a:pt x="8167" y="9991"/>
                </a:lnTo>
                <a:lnTo>
                  <a:pt x="6788" y="9164"/>
                </a:lnTo>
                <a:lnTo>
                  <a:pt x="5579" y="8379"/>
                </a:lnTo>
                <a:lnTo>
                  <a:pt x="4498" y="7679"/>
                </a:lnTo>
                <a:lnTo>
                  <a:pt x="3586" y="7021"/>
                </a:lnTo>
                <a:lnTo>
                  <a:pt x="2843" y="6491"/>
                </a:lnTo>
                <a:lnTo>
                  <a:pt x="2249" y="6024"/>
                </a:lnTo>
                <a:lnTo>
                  <a:pt x="1825" y="5706"/>
                </a:lnTo>
                <a:lnTo>
                  <a:pt x="1464" y="5409"/>
                </a:lnTo>
                <a:lnTo>
                  <a:pt x="1" y="24754"/>
                </a:lnTo>
                <a:lnTo>
                  <a:pt x="145300" y="24754"/>
                </a:lnTo>
                <a:lnTo>
                  <a:pt x="145300" y="3691"/>
                </a:lnTo>
                <a:lnTo>
                  <a:pt x="143752" y="3139"/>
                </a:lnTo>
                <a:lnTo>
                  <a:pt x="142225" y="2630"/>
                </a:lnTo>
                <a:lnTo>
                  <a:pt x="140676" y="2164"/>
                </a:lnTo>
                <a:lnTo>
                  <a:pt x="139149" y="1740"/>
                </a:lnTo>
                <a:lnTo>
                  <a:pt x="137600" y="1337"/>
                </a:lnTo>
                <a:lnTo>
                  <a:pt x="136031" y="997"/>
                </a:lnTo>
                <a:lnTo>
                  <a:pt x="135246" y="849"/>
                </a:lnTo>
                <a:lnTo>
                  <a:pt x="134461" y="700"/>
                </a:lnTo>
                <a:lnTo>
                  <a:pt x="133655" y="573"/>
                </a:lnTo>
                <a:lnTo>
                  <a:pt x="132849" y="467"/>
                </a:lnTo>
                <a:lnTo>
                  <a:pt x="132022" y="361"/>
                </a:lnTo>
                <a:lnTo>
                  <a:pt x="131216" y="276"/>
                </a:lnTo>
                <a:lnTo>
                  <a:pt x="130388" y="191"/>
                </a:lnTo>
                <a:lnTo>
                  <a:pt x="129540" y="127"/>
                </a:lnTo>
                <a:lnTo>
                  <a:pt x="128692" y="64"/>
                </a:lnTo>
                <a:lnTo>
                  <a:pt x="127822" y="43"/>
                </a:lnTo>
                <a:lnTo>
                  <a:pt x="126952" y="21"/>
                </a:lnTo>
                <a:lnTo>
                  <a:pt x="126061" y="0"/>
                </a:lnTo>
                <a:close/>
              </a:path>
            </a:pathLst>
          </a:custGeom>
          <a:solidFill>
            <a:schemeClr val="accent1"/>
          </a:solidFill>
          <a:ln>
            <a:noFill/>
          </a:ln>
          <a:effectLst>
            <a:outerShdw blurRad="142875" dist="47625" dir="1566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37275" y="-133776"/>
            <a:ext cx="9174609" cy="2294387"/>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010399" y="-285400"/>
            <a:ext cx="4128492" cy="1601110"/>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104775"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711150" y="1449463"/>
            <a:ext cx="4668900" cy="16011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Clr>
                <a:srgbClr val="191919"/>
              </a:buClr>
              <a:buSzPts val="5200"/>
              <a:buNone/>
              <a:defRPr sz="9600" b="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835350" y="3196788"/>
            <a:ext cx="44241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5" name="Google Shape;15;p2"/>
          <p:cNvSpPr/>
          <p:nvPr/>
        </p:nvSpPr>
        <p:spPr>
          <a:xfrm>
            <a:off x="5691573" y="-187211"/>
            <a:ext cx="3452489" cy="128559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95250" dir="5400000" algn="bl" rotWithShape="0">
              <a:srgbClr val="000000">
                <a:alpha val="1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5350" y="68840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96175" y="15888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4271850" y="212839"/>
            <a:ext cx="600300" cy="143100"/>
            <a:chOff x="2985700" y="316300"/>
            <a:chExt cx="600300" cy="143100"/>
          </a:xfrm>
        </p:grpSpPr>
        <p:sp>
          <p:nvSpPr>
            <p:cNvPr id="19" name="Google Shape;19;p2"/>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22;p2"/>
          <p:cNvSpPr/>
          <p:nvPr/>
        </p:nvSpPr>
        <p:spPr>
          <a:xfrm rot="10800000">
            <a:off x="7654500" y="673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 name="Google Shape;23;p2"/>
          <p:cNvSpPr/>
          <p:nvPr/>
        </p:nvSpPr>
        <p:spPr>
          <a:xfrm rot="5400000">
            <a:off x="-320575" y="281162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reserve="1">
  <p:cSld name="1_Table of contents">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mt="40000"/>
          </a:blip>
          <a:srcRect t="33147" r="43480" b="22514"/>
          <a:stretch/>
        </p:blipFill>
        <p:spPr>
          <a:xfrm rot="5400000" flipH="1">
            <a:off x="-1971261" y="1960176"/>
            <a:ext cx="5168148" cy="1223150"/>
          </a:xfrm>
          <a:prstGeom prst="rect">
            <a:avLst/>
          </a:prstGeom>
          <a:noFill/>
          <a:ln>
            <a:noFill/>
          </a:ln>
        </p:spPr>
      </p:pic>
      <p:sp>
        <p:nvSpPr>
          <p:cNvPr id="171" name="Google Shape;17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72" name="Google Shape;172;p13"/>
          <p:cNvSpPr txBox="1">
            <a:spLocks noGrp="1"/>
          </p:cNvSpPr>
          <p:nvPr>
            <p:ph type="title" idx="2"/>
          </p:nvPr>
        </p:nvSpPr>
        <p:spPr>
          <a:xfrm>
            <a:off x="1711469"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3"/>
          <p:cNvSpPr txBox="1">
            <a:spLocks noGrp="1"/>
          </p:cNvSpPr>
          <p:nvPr>
            <p:ph type="subTitle" idx="1"/>
          </p:nvPr>
        </p:nvSpPr>
        <p:spPr>
          <a:xfrm>
            <a:off x="1711469"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4" name="Google Shape;174;p13"/>
          <p:cNvSpPr txBox="1">
            <a:spLocks noGrp="1"/>
          </p:cNvSpPr>
          <p:nvPr>
            <p:ph type="title" idx="3"/>
          </p:nvPr>
        </p:nvSpPr>
        <p:spPr>
          <a:xfrm>
            <a:off x="5749966"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3"/>
          <p:cNvSpPr txBox="1">
            <a:spLocks noGrp="1"/>
          </p:cNvSpPr>
          <p:nvPr>
            <p:ph type="subTitle" idx="4"/>
          </p:nvPr>
        </p:nvSpPr>
        <p:spPr>
          <a:xfrm>
            <a:off x="5749966"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6" name="Google Shape;176;p13"/>
          <p:cNvSpPr txBox="1">
            <a:spLocks noGrp="1"/>
          </p:cNvSpPr>
          <p:nvPr>
            <p:ph type="title" idx="5"/>
          </p:nvPr>
        </p:nvSpPr>
        <p:spPr>
          <a:xfrm>
            <a:off x="1711469" y="3090021"/>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13"/>
          <p:cNvSpPr txBox="1">
            <a:spLocks noGrp="1"/>
          </p:cNvSpPr>
          <p:nvPr>
            <p:ph type="subTitle" idx="6"/>
          </p:nvPr>
        </p:nvSpPr>
        <p:spPr>
          <a:xfrm>
            <a:off x="1711469"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8" name="Google Shape;178;p13"/>
          <p:cNvSpPr txBox="1">
            <a:spLocks noGrp="1"/>
          </p:cNvSpPr>
          <p:nvPr>
            <p:ph type="title" idx="7"/>
          </p:nvPr>
        </p:nvSpPr>
        <p:spPr>
          <a:xfrm>
            <a:off x="5749966" y="3090021"/>
            <a:ext cx="2623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13"/>
          <p:cNvSpPr txBox="1">
            <a:spLocks noGrp="1"/>
          </p:cNvSpPr>
          <p:nvPr>
            <p:ph type="subTitle" idx="8"/>
          </p:nvPr>
        </p:nvSpPr>
        <p:spPr>
          <a:xfrm>
            <a:off x="5749966"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0" name="Google Shape;180;p13"/>
          <p:cNvSpPr txBox="1">
            <a:spLocks noGrp="1"/>
          </p:cNvSpPr>
          <p:nvPr>
            <p:ph type="title" idx="9" hasCustomPrompt="1"/>
          </p:nvPr>
        </p:nvSpPr>
        <p:spPr>
          <a:xfrm>
            <a:off x="855749"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13" hasCustomPrompt="1"/>
          </p:nvPr>
        </p:nvSpPr>
        <p:spPr>
          <a:xfrm>
            <a:off x="855749"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14" hasCustomPrompt="1"/>
          </p:nvPr>
        </p:nvSpPr>
        <p:spPr>
          <a:xfrm>
            <a:off x="4898100"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15" hasCustomPrompt="1"/>
          </p:nvPr>
        </p:nvSpPr>
        <p:spPr>
          <a:xfrm>
            <a:off x="4898100"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185" name="Google Shape;185;p13"/>
          <p:cNvGrpSpPr/>
          <p:nvPr/>
        </p:nvGrpSpPr>
        <p:grpSpPr>
          <a:xfrm rot="5400000">
            <a:off x="121825" y="392039"/>
            <a:ext cx="600300" cy="143100"/>
            <a:chOff x="2985700" y="316300"/>
            <a:chExt cx="600300" cy="143100"/>
          </a:xfrm>
        </p:grpSpPr>
        <p:sp>
          <p:nvSpPr>
            <p:cNvPr id="186" name="Google Shape;186;p13"/>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3"/>
          <p:cNvSpPr/>
          <p:nvPr/>
        </p:nvSpPr>
        <p:spPr>
          <a:xfrm rot="10800000">
            <a:off x="3916500" y="213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3"/>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3" name="Google Shape;314;p21">
            <a:extLst>
              <a:ext uri="{FF2B5EF4-FFF2-40B4-BE49-F238E27FC236}">
                <a16:creationId xmlns:a16="http://schemas.microsoft.com/office/drawing/2014/main" id="{BDBAFC86-FACA-4EA4-AC8B-8240070B904B}"/>
              </a:ext>
            </a:extLst>
          </p:cNvPr>
          <p:cNvGrpSpPr/>
          <p:nvPr userDrawn="1"/>
        </p:nvGrpSpPr>
        <p:grpSpPr>
          <a:xfrm>
            <a:off x="7275024" y="4389386"/>
            <a:ext cx="3312528" cy="1553714"/>
            <a:chOff x="6132024" y="3797712"/>
            <a:chExt cx="3312528" cy="1553714"/>
          </a:xfrm>
        </p:grpSpPr>
        <p:sp>
          <p:nvSpPr>
            <p:cNvPr id="24" name="Google Shape;315;p21">
              <a:extLst>
                <a:ext uri="{FF2B5EF4-FFF2-40B4-BE49-F238E27FC236}">
                  <a16:creationId xmlns:a16="http://schemas.microsoft.com/office/drawing/2014/main" id="{61FCD205-91C6-4123-BD81-490E67FFDDB2}"/>
                </a:ext>
              </a:extLst>
            </p:cNvPr>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16;p21">
              <a:extLst>
                <a:ext uri="{FF2B5EF4-FFF2-40B4-BE49-F238E27FC236}">
                  <a16:creationId xmlns:a16="http://schemas.microsoft.com/office/drawing/2014/main" id="{E5339591-B795-4D4A-900A-4DC2BD2E8330}"/>
                </a:ext>
              </a:extLst>
            </p:cNvPr>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317;p21">
            <a:extLst>
              <a:ext uri="{FF2B5EF4-FFF2-40B4-BE49-F238E27FC236}">
                <a16:creationId xmlns:a16="http://schemas.microsoft.com/office/drawing/2014/main" id="{1604C31B-4EDD-4E9F-8C01-E5B538606537}"/>
              </a:ext>
            </a:extLst>
          </p:cNvPr>
          <p:cNvGrpSpPr/>
          <p:nvPr userDrawn="1"/>
        </p:nvGrpSpPr>
        <p:grpSpPr>
          <a:xfrm flipH="1">
            <a:off x="-1573701" y="4508873"/>
            <a:ext cx="3312528" cy="1553714"/>
            <a:chOff x="6132024" y="3797712"/>
            <a:chExt cx="3312528" cy="1553714"/>
          </a:xfrm>
        </p:grpSpPr>
        <p:sp>
          <p:nvSpPr>
            <p:cNvPr id="27" name="Google Shape;318;p21">
              <a:extLst>
                <a:ext uri="{FF2B5EF4-FFF2-40B4-BE49-F238E27FC236}">
                  <a16:creationId xmlns:a16="http://schemas.microsoft.com/office/drawing/2014/main" id="{923D4AD3-E5F0-4648-B3AE-38C8AF96E3D3}"/>
                </a:ext>
              </a:extLst>
            </p:cNvPr>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19;p21">
              <a:extLst>
                <a:ext uri="{FF2B5EF4-FFF2-40B4-BE49-F238E27FC236}">
                  <a16:creationId xmlns:a16="http://schemas.microsoft.com/office/drawing/2014/main" id="{15FC9914-99FB-4F69-A0FA-08F2D3BD88CE}"/>
                </a:ext>
              </a:extLst>
            </p:cNvPr>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208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73378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4">
    <p:spTree>
      <p:nvGrpSpPr>
        <p:cNvPr id="1" name="Shape 217"/>
        <p:cNvGrpSpPr/>
        <p:nvPr/>
      </p:nvGrpSpPr>
      <p:grpSpPr>
        <a:xfrm>
          <a:off x="0" y="0"/>
          <a:ext cx="0" cy="0"/>
          <a:chOff x="0" y="0"/>
          <a:chExt cx="0" cy="0"/>
        </a:xfrm>
      </p:grpSpPr>
      <p:pic>
        <p:nvPicPr>
          <p:cNvPr id="218" name="Google Shape;218;p16"/>
          <p:cNvPicPr preferRelativeResize="0"/>
          <p:nvPr/>
        </p:nvPicPr>
        <p:blipFill rotWithShape="1">
          <a:blip r:embed="rId2">
            <a:alphaModFix amt="40000"/>
          </a:blip>
          <a:srcRect b="41752"/>
          <a:stretch/>
        </p:blipFill>
        <p:spPr>
          <a:xfrm>
            <a:off x="150" y="3536550"/>
            <a:ext cx="9143699" cy="1606950"/>
          </a:xfrm>
          <a:prstGeom prst="rect">
            <a:avLst/>
          </a:prstGeom>
          <a:noFill/>
          <a:ln>
            <a:noFill/>
          </a:ln>
        </p:spPr>
      </p:pic>
      <p:sp>
        <p:nvSpPr>
          <p:cNvPr id="219" name="Google Shape;219;p16"/>
          <p:cNvSpPr/>
          <p:nvPr/>
        </p:nvSpPr>
        <p:spPr>
          <a:xfrm rot="-5400000">
            <a:off x="-999275" y="738716"/>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34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21" name="Google Shape;22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222" name="Google Shape;222;p16"/>
          <p:cNvSpPr/>
          <p:nvPr/>
        </p:nvSpPr>
        <p:spPr>
          <a:xfrm rot="-5400000">
            <a:off x="-830511" y="62629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34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rot="10800000" flipH="1">
            <a:off x="6714385" y="4643550"/>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122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6"/>
          <p:cNvSpPr/>
          <p:nvPr/>
        </p:nvSpPr>
        <p:spPr>
          <a:xfrm rot="10800000" flipH="1">
            <a:off x="7127305" y="4775284"/>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122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16"/>
          <p:cNvGrpSpPr/>
          <p:nvPr/>
        </p:nvGrpSpPr>
        <p:grpSpPr>
          <a:xfrm rot="-5400000">
            <a:off x="8655000" y="4104377"/>
            <a:ext cx="600300" cy="143100"/>
            <a:chOff x="2985700" y="316300"/>
            <a:chExt cx="600300" cy="143100"/>
          </a:xfrm>
        </p:grpSpPr>
        <p:sp>
          <p:nvSpPr>
            <p:cNvPr id="226" name="Google Shape;226;p16"/>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6"/>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6"/>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 name="Google Shape;229;p16"/>
          <p:cNvSpPr/>
          <p:nvPr/>
        </p:nvSpPr>
        <p:spPr>
          <a:xfrm rot="10800000">
            <a:off x="7715700" y="1555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0" name="Google Shape;230;p16"/>
          <p:cNvSpPr/>
          <p:nvPr/>
        </p:nvSpPr>
        <p:spPr>
          <a:xfrm>
            <a:off x="8550900" y="445025"/>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6"/>
          <p:cNvSpPr/>
          <p:nvPr/>
        </p:nvSpPr>
        <p:spPr>
          <a:xfrm>
            <a:off x="991150" y="12257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6"/>
          <p:cNvSpPr/>
          <p:nvPr/>
        </p:nvSpPr>
        <p:spPr>
          <a:xfrm rot="5400000">
            <a:off x="-443450" y="42311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99"/>
        <p:cNvGrpSpPr/>
        <p:nvPr/>
      </p:nvGrpSpPr>
      <p:grpSpPr>
        <a:xfrm>
          <a:off x="0" y="0"/>
          <a:ext cx="0" cy="0"/>
          <a:chOff x="0" y="0"/>
          <a:chExt cx="0" cy="0"/>
        </a:xfrm>
      </p:grpSpPr>
      <p:grpSp>
        <p:nvGrpSpPr>
          <p:cNvPr id="400" name="Google Shape;400;p25"/>
          <p:cNvGrpSpPr/>
          <p:nvPr/>
        </p:nvGrpSpPr>
        <p:grpSpPr>
          <a:xfrm rot="-5400000" flipH="1">
            <a:off x="4218291" y="228890"/>
            <a:ext cx="779280" cy="9215261"/>
            <a:chOff x="4159264" y="-6535"/>
            <a:chExt cx="1096805" cy="5154237"/>
          </a:xfrm>
        </p:grpSpPr>
        <p:sp>
          <p:nvSpPr>
            <p:cNvPr id="401" name="Google Shape;401;p25"/>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17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4973169" y="-6535"/>
              <a:ext cx="2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5"/>
          <p:cNvSpPr/>
          <p:nvPr/>
        </p:nvSpPr>
        <p:spPr>
          <a:xfrm rot="10800000" flipH="1">
            <a:off x="232816" y="4789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04" name="Google Shape;404;p25"/>
          <p:cNvSpPr/>
          <p:nvPr/>
        </p:nvSpPr>
        <p:spPr>
          <a:xfrm flipH="1">
            <a:off x="-149050" y="-161875"/>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p:nvPr/>
        </p:nvSpPr>
        <p:spPr>
          <a:xfrm flipH="1">
            <a:off x="-152230" y="-10235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35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6"/>
        <p:cNvGrpSpPr/>
        <p:nvPr/>
      </p:nvGrpSpPr>
      <p:grpSpPr>
        <a:xfrm>
          <a:off x="0" y="0"/>
          <a:ext cx="0" cy="0"/>
          <a:chOff x="0" y="0"/>
          <a:chExt cx="0" cy="0"/>
        </a:xfrm>
      </p:grpSpPr>
      <p:grpSp>
        <p:nvGrpSpPr>
          <p:cNvPr id="407" name="Google Shape;407;p26"/>
          <p:cNvGrpSpPr/>
          <p:nvPr/>
        </p:nvGrpSpPr>
        <p:grpSpPr>
          <a:xfrm rot="5400000">
            <a:off x="4199734" y="247480"/>
            <a:ext cx="742428" cy="9141555"/>
            <a:chOff x="4159264" y="-6535"/>
            <a:chExt cx="1096805" cy="5154237"/>
          </a:xfrm>
        </p:grpSpPr>
        <p:sp>
          <p:nvSpPr>
            <p:cNvPr id="408" name="Google Shape;408;p26"/>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174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6"/>
            <p:cNvSpPr/>
            <p:nvPr/>
          </p:nvSpPr>
          <p:spPr>
            <a:xfrm>
              <a:off x="4973169" y="-6535"/>
              <a:ext cx="2829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 name="Google Shape;410;p26"/>
          <p:cNvSpPr/>
          <p:nvPr/>
        </p:nvSpPr>
        <p:spPr>
          <a:xfrm rot="10800000">
            <a:off x="7598200" y="4789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11" name="Google Shape;411;p26"/>
          <p:cNvSpPr/>
          <p:nvPr/>
        </p:nvSpPr>
        <p:spPr>
          <a:xfrm>
            <a:off x="7200160" y="-161875"/>
            <a:ext cx="2502624" cy="97058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76200" dir="78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7613080" y="-102353"/>
            <a:ext cx="2092885" cy="77933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66675" dir="78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4AFB-EB41-4205-A0DD-32B43652D71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76DEF350-17D0-4A1A-9A81-140A4254C4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18B3D4F9-D979-441B-8577-E63A5496AFBC}"/>
              </a:ext>
            </a:extLst>
          </p:cNvPr>
          <p:cNvSpPr>
            <a:spLocks noGrp="1"/>
          </p:cNvSpPr>
          <p:nvPr>
            <p:ph type="dt" sz="half" idx="10"/>
          </p:nvPr>
        </p:nvSpPr>
        <p:spPr/>
        <p:txBody>
          <a:bodyPr/>
          <a:lstStyle/>
          <a:p>
            <a:fld id="{7EAC0069-7385-4DAC-B358-E7201267AAD0}" type="datetimeFigureOut">
              <a:rPr lang="en-ID" smtClean="0"/>
              <a:t>24/01/2022</a:t>
            </a:fld>
            <a:endParaRPr lang="en-ID"/>
          </a:p>
        </p:txBody>
      </p:sp>
      <p:sp>
        <p:nvSpPr>
          <p:cNvPr id="5" name="Footer Placeholder 4">
            <a:extLst>
              <a:ext uri="{FF2B5EF4-FFF2-40B4-BE49-F238E27FC236}">
                <a16:creationId xmlns:a16="http://schemas.microsoft.com/office/drawing/2014/main" id="{0C416665-A811-4BDA-AB02-68F979192FD5}"/>
              </a:ext>
            </a:extLst>
          </p:cNvPr>
          <p:cNvSpPr>
            <a:spLocks noGrp="1"/>
          </p:cNvSpPr>
          <p:nvPr>
            <p:ph type="ftr" sz="quarter" idx="11"/>
          </p:nvPr>
        </p:nvSpPr>
        <p:spPr/>
        <p:txBody>
          <a:bodyPr/>
          <a:lstStyle/>
          <a:p>
            <a:endParaRPr lang="en-ID"/>
          </a:p>
        </p:txBody>
      </p:sp>
      <p:sp>
        <p:nvSpPr>
          <p:cNvPr id="6" name="Slide Number Placeholder 5">
            <a:extLst>
              <a:ext uri="{FF2B5EF4-FFF2-40B4-BE49-F238E27FC236}">
                <a16:creationId xmlns:a16="http://schemas.microsoft.com/office/drawing/2014/main" id="{34666362-0B8F-42F4-959F-43C2D0B3B59D}"/>
              </a:ext>
            </a:extLst>
          </p:cNvPr>
          <p:cNvSpPr>
            <a:spLocks noGrp="1"/>
          </p:cNvSpPr>
          <p:nvPr>
            <p:ph type="sldNum" sz="quarter" idx="12"/>
          </p:nvPr>
        </p:nvSpPr>
        <p:spPr/>
        <p:txBody>
          <a:bodyPr/>
          <a:lstStyle/>
          <a:p>
            <a:fld id="{3E30FF48-D93A-418B-BBD5-ED9C0144934E}" type="slidenum">
              <a:rPr lang="en-ID" smtClean="0"/>
              <a:t>‹#›</a:t>
            </a:fld>
            <a:endParaRPr lang="en-ID"/>
          </a:p>
        </p:txBody>
      </p:sp>
    </p:spTree>
    <p:extLst>
      <p:ext uri="{BB962C8B-B14F-4D97-AF65-F5344CB8AC3E}">
        <p14:creationId xmlns:p14="http://schemas.microsoft.com/office/powerpoint/2010/main" val="2570148425"/>
      </p:ext>
    </p:extLst>
  </p:cSld>
  <p:clrMapOvr>
    <a:masterClrMapping/>
  </p:clrMapOvr>
  <mc:AlternateContent xmlns:mc="http://schemas.openxmlformats.org/markup-compatibility/2006" xmlns:p14="http://schemas.microsoft.com/office/powerpoint/2010/main">
    <mc:Choice Requires="p14">
      <p:transition spd="med" p14:dur="600">
        <p:push dir="u"/>
      </p:transition>
    </mc:Choice>
    <mc:Fallback xmlns="">
      <p:transition spd="med">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0"/>
        <p:cNvGrpSpPr/>
        <p:nvPr/>
      </p:nvGrpSpPr>
      <p:grpSpPr>
        <a:xfrm>
          <a:off x="0" y="0"/>
          <a:ext cx="0" cy="0"/>
          <a:chOff x="0" y="0"/>
          <a:chExt cx="0" cy="0"/>
        </a:xfrm>
      </p:grpSpPr>
      <p:sp>
        <p:nvSpPr>
          <p:cNvPr id="41" name="Google Shape;41;p4"/>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2" name="Google Shape;4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Clr>
                <a:srgbClr val="434343"/>
              </a:buClr>
              <a:buSzPts val="1600"/>
              <a:buAutoNum type="arabicPeriod"/>
              <a:defRPr sz="1300">
                <a:solidFill>
                  <a:srgbClr val="434343"/>
                </a:solidFill>
              </a:defRPr>
            </a:lvl1pPr>
            <a:lvl2pPr marL="914400" lvl="1"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2pPr>
            <a:lvl3pPr marL="1371600" lvl="2"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3pPr>
            <a:lvl4pPr marL="1828800" lvl="3"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4pPr>
            <a:lvl5pPr marL="2286000" lvl="4"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5pPr>
            <a:lvl6pPr marL="2743200" lvl="5"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6pPr>
            <a:lvl7pPr marL="3200400" lvl="6" indent="-330200" rtl="0">
              <a:lnSpc>
                <a:spcPct val="100000"/>
              </a:lnSpc>
              <a:spcBef>
                <a:spcPts val="0"/>
              </a:spcBef>
              <a:spcAft>
                <a:spcPts val="0"/>
              </a:spcAft>
              <a:buClr>
                <a:srgbClr val="434343"/>
              </a:buClr>
              <a:buSzPts val="1600"/>
              <a:buFont typeface="Roboto Condensed Light"/>
              <a:buAutoNum type="arabicPeriod"/>
              <a:defRPr sz="1600">
                <a:solidFill>
                  <a:srgbClr val="434343"/>
                </a:solidFill>
              </a:defRPr>
            </a:lvl7pPr>
            <a:lvl8pPr marL="3657600" lvl="7" indent="-330200" rtl="0">
              <a:lnSpc>
                <a:spcPct val="100000"/>
              </a:lnSpc>
              <a:spcBef>
                <a:spcPts val="0"/>
              </a:spcBef>
              <a:spcAft>
                <a:spcPts val="0"/>
              </a:spcAft>
              <a:buClr>
                <a:srgbClr val="434343"/>
              </a:buClr>
              <a:buSzPts val="1600"/>
              <a:buFont typeface="Roboto Condensed Light"/>
              <a:buAutoNum type="alphaLcPeriod"/>
              <a:defRPr sz="1600">
                <a:solidFill>
                  <a:srgbClr val="434343"/>
                </a:solidFill>
              </a:defRPr>
            </a:lvl8pPr>
            <a:lvl9pPr marL="4114800" lvl="8" indent="-330200" rtl="0">
              <a:lnSpc>
                <a:spcPct val="100000"/>
              </a:lnSpc>
              <a:spcBef>
                <a:spcPts val="0"/>
              </a:spcBef>
              <a:spcAft>
                <a:spcPts val="0"/>
              </a:spcAft>
              <a:buClr>
                <a:srgbClr val="434343"/>
              </a:buClr>
              <a:buSzPts val="1600"/>
              <a:buFont typeface="Roboto Condensed Light"/>
              <a:buAutoNum type="romanLcPeriod"/>
              <a:defRPr sz="1600">
                <a:solidFill>
                  <a:srgbClr val="434343"/>
                </a:solidFill>
              </a:defRPr>
            </a:lvl9pPr>
          </a:lstStyle>
          <a:p>
            <a:endParaRPr/>
          </a:p>
        </p:txBody>
      </p:sp>
      <p:pic>
        <p:nvPicPr>
          <p:cNvPr id="44" name="Google Shape;44;p4"/>
          <p:cNvPicPr preferRelativeResize="0"/>
          <p:nvPr/>
        </p:nvPicPr>
        <p:blipFill rotWithShape="1">
          <a:blip r:embed="rId2">
            <a:alphaModFix amt="40000"/>
          </a:blip>
          <a:srcRect t="49720" r="43480" b="5941"/>
          <a:stretch/>
        </p:blipFill>
        <p:spPr>
          <a:xfrm rot="-5400000">
            <a:off x="5946539" y="1975751"/>
            <a:ext cx="5168148" cy="1223150"/>
          </a:xfrm>
          <a:prstGeom prst="rect">
            <a:avLst/>
          </a:prstGeom>
          <a:noFill/>
          <a:ln>
            <a:noFill/>
          </a:ln>
        </p:spPr>
      </p:pic>
      <p:sp>
        <p:nvSpPr>
          <p:cNvPr id="45" name="Google Shape;45;p4"/>
          <p:cNvSpPr/>
          <p:nvPr/>
        </p:nvSpPr>
        <p:spPr>
          <a:xfrm rot="-5400000" flipH="1">
            <a:off x="-616684" y="3968458"/>
            <a:ext cx="1730426" cy="67110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8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flipH="1">
            <a:off x="-499994" y="4178439"/>
            <a:ext cx="1447097" cy="538848"/>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183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7349451" y="-76200"/>
            <a:ext cx="1964056" cy="921221"/>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7673502" y="-19705"/>
            <a:ext cx="1642510" cy="73968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71850" y="4830164"/>
            <a:ext cx="600300" cy="143100"/>
            <a:chOff x="2985700" y="316300"/>
            <a:chExt cx="600300" cy="143100"/>
          </a:xfrm>
        </p:grpSpPr>
        <p:sp>
          <p:nvSpPr>
            <p:cNvPr id="50" name="Google Shape;50;p4"/>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4"/>
          <p:cNvGrpSpPr/>
          <p:nvPr/>
        </p:nvGrpSpPr>
        <p:grpSpPr>
          <a:xfrm rot="5400000">
            <a:off x="8461625" y="1246314"/>
            <a:ext cx="600300" cy="143100"/>
            <a:chOff x="2985700" y="316300"/>
            <a:chExt cx="600300" cy="143100"/>
          </a:xfrm>
        </p:grpSpPr>
        <p:sp>
          <p:nvSpPr>
            <p:cNvPr id="54" name="Google Shape;54;p4"/>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rot="5400000">
            <a:off x="-274475" y="8054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pic>
        <p:nvPicPr>
          <p:cNvPr id="78" name="Google Shape;78;p6"/>
          <p:cNvPicPr preferRelativeResize="0"/>
          <p:nvPr/>
        </p:nvPicPr>
        <p:blipFill rotWithShape="1">
          <a:blip r:embed="rId2">
            <a:alphaModFix amt="40000"/>
          </a:blip>
          <a:srcRect b="47131"/>
          <a:stretch/>
        </p:blipFill>
        <p:spPr>
          <a:xfrm flipH="1">
            <a:off x="1" y="3685022"/>
            <a:ext cx="9143999" cy="1458475"/>
          </a:xfrm>
          <a:prstGeom prst="rect">
            <a:avLst/>
          </a:prstGeom>
          <a:noFill/>
          <a:ln>
            <a:noFill/>
          </a:ln>
        </p:spPr>
      </p:pic>
      <p:sp>
        <p:nvSpPr>
          <p:cNvPr id="79" name="Google Shape;79;p6"/>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0" name="Google Shape;8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 name="Google Shape;81;p6"/>
          <p:cNvSpPr/>
          <p:nvPr/>
        </p:nvSpPr>
        <p:spPr>
          <a:xfrm>
            <a:off x="-1743275" y="3977825"/>
            <a:ext cx="3050100" cy="3050100"/>
          </a:xfrm>
          <a:prstGeom prst="ellipse">
            <a:avLst/>
          </a:prstGeom>
          <a:solidFill>
            <a:schemeClr val="accent1"/>
          </a:solidFill>
          <a:ln>
            <a:noFill/>
          </a:ln>
          <a:effectLst>
            <a:outerShdw blurRad="128588" dist="66675" dir="172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1619450" y="4304825"/>
            <a:ext cx="2555700" cy="2555700"/>
          </a:xfrm>
          <a:prstGeom prst="ellipse">
            <a:avLst/>
          </a:prstGeom>
          <a:solidFill>
            <a:schemeClr val="accent1"/>
          </a:solidFill>
          <a:ln>
            <a:noFill/>
          </a:ln>
          <a:effectLst>
            <a:outerShdw blurRad="128588" dist="66675" dir="1728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7325918" y="-152050"/>
            <a:ext cx="2232181" cy="86566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666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7694213" y="-98962"/>
            <a:ext cx="1866637" cy="695080"/>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6"/>
          <p:cNvGrpSpPr/>
          <p:nvPr/>
        </p:nvGrpSpPr>
        <p:grpSpPr>
          <a:xfrm rot="-5400000">
            <a:off x="8514575" y="4584189"/>
            <a:ext cx="600300" cy="143100"/>
            <a:chOff x="2985700" y="316300"/>
            <a:chExt cx="600300" cy="143100"/>
          </a:xfrm>
        </p:grpSpPr>
        <p:sp>
          <p:nvSpPr>
            <p:cNvPr id="86" name="Google Shape;86;p6"/>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6"/>
          <p:cNvSpPr/>
          <p:nvPr/>
        </p:nvSpPr>
        <p:spPr>
          <a:xfrm flipH="1">
            <a:off x="99688" y="100225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
          <p:cNvSpPr/>
          <p:nvPr/>
        </p:nvSpPr>
        <p:spPr>
          <a:xfrm flipH="1">
            <a:off x="298388" y="62562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6"/>
          <p:cNvSpPr/>
          <p:nvPr/>
        </p:nvSpPr>
        <p:spPr>
          <a:xfrm rot="10800000" flipH="1">
            <a:off x="210763" y="2388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2"/>
        <p:cNvGrpSpPr/>
        <p:nvPr/>
      </p:nvGrpSpPr>
      <p:grpSpPr>
        <a:xfrm>
          <a:off x="0" y="0"/>
          <a:ext cx="0" cy="0"/>
          <a:chOff x="0" y="0"/>
          <a:chExt cx="0" cy="0"/>
        </a:xfrm>
      </p:grpSpPr>
      <p:sp>
        <p:nvSpPr>
          <p:cNvPr id="93" name="Google Shape;93;p7"/>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7"/>
          <p:cNvSpPr txBox="1">
            <a:spLocks noGrp="1"/>
          </p:cNvSpPr>
          <p:nvPr>
            <p:ph type="body" idx="1"/>
          </p:nvPr>
        </p:nvSpPr>
        <p:spPr>
          <a:xfrm>
            <a:off x="945225" y="1631219"/>
            <a:ext cx="4067400" cy="2399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600"/>
            </a:lvl1pPr>
            <a:lvl2pPr marL="914400" lvl="1" indent="-330200" rtl="0">
              <a:lnSpc>
                <a:spcPct val="100000"/>
              </a:lnSpc>
              <a:spcBef>
                <a:spcPts val="0"/>
              </a:spcBef>
              <a:spcAft>
                <a:spcPts val="0"/>
              </a:spcAft>
              <a:buSzPts val="1600"/>
              <a:buFont typeface="Nunito Light"/>
              <a:buChar char="○"/>
              <a:defRPr sz="1600"/>
            </a:lvl2pPr>
            <a:lvl3pPr marL="1371600" lvl="2" indent="-330200" rtl="0">
              <a:lnSpc>
                <a:spcPct val="100000"/>
              </a:lnSpc>
              <a:spcBef>
                <a:spcPts val="0"/>
              </a:spcBef>
              <a:spcAft>
                <a:spcPts val="0"/>
              </a:spcAft>
              <a:buSzPts val="1600"/>
              <a:buFont typeface="Nunito Light"/>
              <a:buChar char="■"/>
              <a:defRPr sz="1600"/>
            </a:lvl3pPr>
            <a:lvl4pPr marL="1828800" lvl="3" indent="-330200" rtl="0">
              <a:lnSpc>
                <a:spcPct val="100000"/>
              </a:lnSpc>
              <a:spcBef>
                <a:spcPts val="0"/>
              </a:spcBef>
              <a:spcAft>
                <a:spcPts val="0"/>
              </a:spcAft>
              <a:buSzPts val="1600"/>
              <a:buFont typeface="Nunito Light"/>
              <a:buChar char="●"/>
              <a:defRPr sz="1600"/>
            </a:lvl4pPr>
            <a:lvl5pPr marL="2286000" lvl="4" indent="-330200" rtl="0">
              <a:lnSpc>
                <a:spcPct val="100000"/>
              </a:lnSpc>
              <a:spcBef>
                <a:spcPts val="0"/>
              </a:spcBef>
              <a:spcAft>
                <a:spcPts val="0"/>
              </a:spcAft>
              <a:buSzPts val="1600"/>
              <a:buFont typeface="Nunito Light"/>
              <a:buChar char="○"/>
              <a:defRPr sz="1600"/>
            </a:lvl5pPr>
            <a:lvl6pPr marL="2743200" lvl="5" indent="-330200" rtl="0">
              <a:lnSpc>
                <a:spcPct val="100000"/>
              </a:lnSpc>
              <a:spcBef>
                <a:spcPts val="0"/>
              </a:spcBef>
              <a:spcAft>
                <a:spcPts val="0"/>
              </a:spcAft>
              <a:buSzPts val="1600"/>
              <a:buFont typeface="Nunito Light"/>
              <a:buChar char="■"/>
              <a:defRPr sz="1600"/>
            </a:lvl6pPr>
            <a:lvl7pPr marL="3200400" lvl="6" indent="-330200" rtl="0">
              <a:lnSpc>
                <a:spcPct val="100000"/>
              </a:lnSpc>
              <a:spcBef>
                <a:spcPts val="0"/>
              </a:spcBef>
              <a:spcAft>
                <a:spcPts val="0"/>
              </a:spcAft>
              <a:buSzPts val="1600"/>
              <a:buFont typeface="Nunito Light"/>
              <a:buChar char="●"/>
              <a:defRPr sz="1600"/>
            </a:lvl7pPr>
            <a:lvl8pPr marL="3657600" lvl="7" indent="-330200" rtl="0">
              <a:lnSpc>
                <a:spcPct val="100000"/>
              </a:lnSpc>
              <a:spcBef>
                <a:spcPts val="0"/>
              </a:spcBef>
              <a:spcAft>
                <a:spcPts val="0"/>
              </a:spcAft>
              <a:buSzPts val="1600"/>
              <a:buFont typeface="Nunito Light"/>
              <a:buChar char="○"/>
              <a:defRPr sz="1600"/>
            </a:lvl8pPr>
            <a:lvl9pPr marL="4114800" lvl="8" indent="-330200" rtl="0">
              <a:lnSpc>
                <a:spcPct val="100000"/>
              </a:lnSpc>
              <a:spcBef>
                <a:spcPts val="0"/>
              </a:spcBef>
              <a:spcAft>
                <a:spcPts val="0"/>
              </a:spcAft>
              <a:buSzPts val="1600"/>
              <a:buFont typeface="Nunito Light"/>
              <a:buChar char="■"/>
              <a:defRPr sz="1600"/>
            </a:lvl9pPr>
          </a:lstStyle>
          <a:p>
            <a:endParaRPr/>
          </a:p>
        </p:txBody>
      </p:sp>
      <p:sp>
        <p:nvSpPr>
          <p:cNvPr id="95" name="Google Shape;95;p7"/>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7"/>
          <p:cNvSpPr/>
          <p:nvPr/>
        </p:nvSpPr>
        <p:spPr>
          <a:xfrm rot="-5400000">
            <a:off x="-978480" y="781099"/>
            <a:ext cx="2662448" cy="1032537"/>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57150" dir="21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rot="-5400000">
            <a:off x="-798936" y="661505"/>
            <a:ext cx="2226533" cy="829065"/>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57150" dir="21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7"/>
          <p:cNvGrpSpPr/>
          <p:nvPr/>
        </p:nvGrpSpPr>
        <p:grpSpPr>
          <a:xfrm>
            <a:off x="1074075" y="192364"/>
            <a:ext cx="600300" cy="143100"/>
            <a:chOff x="2985700" y="316300"/>
            <a:chExt cx="600300" cy="143100"/>
          </a:xfrm>
        </p:grpSpPr>
        <p:sp>
          <p:nvSpPr>
            <p:cNvPr id="99" name="Google Shape;99;p7"/>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 name="Google Shape;102;p7"/>
          <p:cNvPicPr preferRelativeResize="0"/>
          <p:nvPr/>
        </p:nvPicPr>
        <p:blipFill rotWithShape="1">
          <a:blip r:embed="rId2">
            <a:alphaModFix amt="40000"/>
          </a:blip>
          <a:srcRect l="29130" r="14096"/>
          <a:stretch/>
        </p:blipFill>
        <p:spPr>
          <a:xfrm rot="-5400000" flipH="1">
            <a:off x="5192725" y="1204975"/>
            <a:ext cx="5191125" cy="2758775"/>
          </a:xfrm>
          <a:prstGeom prst="rect">
            <a:avLst/>
          </a:prstGeom>
          <a:noFill/>
          <a:ln>
            <a:noFill/>
          </a:ln>
        </p:spPr>
      </p:pic>
      <p:sp>
        <p:nvSpPr>
          <p:cNvPr id="103" name="Google Shape;103;p7"/>
          <p:cNvSpPr/>
          <p:nvPr/>
        </p:nvSpPr>
        <p:spPr>
          <a:xfrm flipH="1">
            <a:off x="137788" y="2917250"/>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5" name="Google Shape;105;p7"/>
          <p:cNvSpPr/>
          <p:nvPr/>
        </p:nvSpPr>
        <p:spPr>
          <a:xfrm flipH="1">
            <a:off x="346013" y="3722900"/>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userDrawn="1">
  <p:cSld name="MAIN_POINT">
    <p:spTree>
      <p:nvGrpSpPr>
        <p:cNvPr id="1" name="Shape 106"/>
        <p:cNvGrpSpPr/>
        <p:nvPr/>
      </p:nvGrpSpPr>
      <p:grpSpPr>
        <a:xfrm>
          <a:off x="0" y="0"/>
          <a:ext cx="0" cy="0"/>
          <a:chOff x="0" y="0"/>
          <a:chExt cx="0" cy="0"/>
        </a:xfrm>
      </p:grpSpPr>
      <p:pic>
        <p:nvPicPr>
          <p:cNvPr id="107" name="Google Shape;107;p8"/>
          <p:cNvPicPr preferRelativeResize="0"/>
          <p:nvPr/>
        </p:nvPicPr>
        <p:blipFill rotWithShape="1">
          <a:blip r:embed="rId2">
            <a:alphaModFix amt="40000"/>
          </a:blip>
          <a:srcRect l="-80" t="13798" r="80" b="33333"/>
          <a:stretch/>
        </p:blipFill>
        <p:spPr>
          <a:xfrm rot="10800000">
            <a:off x="0" y="-9525"/>
            <a:ext cx="9143999" cy="1458475"/>
          </a:xfrm>
          <a:prstGeom prst="rect">
            <a:avLst/>
          </a:prstGeom>
          <a:noFill/>
          <a:ln>
            <a:noFill/>
          </a:ln>
        </p:spPr>
      </p:pic>
      <p:pic>
        <p:nvPicPr>
          <p:cNvPr id="108" name="Google Shape;108;p8"/>
          <p:cNvPicPr preferRelativeResize="0"/>
          <p:nvPr/>
        </p:nvPicPr>
        <p:blipFill rotWithShape="1">
          <a:blip r:embed="rId2">
            <a:alphaModFix amt="40000"/>
          </a:blip>
          <a:srcRect l="38738" t="13798" r="4543" b="33333"/>
          <a:stretch/>
        </p:blipFill>
        <p:spPr>
          <a:xfrm rot="5400000">
            <a:off x="-1879962" y="1886162"/>
            <a:ext cx="5186374" cy="1458475"/>
          </a:xfrm>
          <a:prstGeom prst="rect">
            <a:avLst/>
          </a:prstGeom>
          <a:noFill/>
          <a:ln>
            <a:noFill/>
          </a:ln>
        </p:spPr>
      </p:pic>
      <p:sp>
        <p:nvSpPr>
          <p:cNvPr id="109" name="Google Shape;109;p8"/>
          <p:cNvSpPr/>
          <p:nvPr/>
        </p:nvSpPr>
        <p:spPr>
          <a:xfrm flipH="1">
            <a:off x="-34273" y="-169579"/>
            <a:ext cx="3112592" cy="1207115"/>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666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8141" y="-95552"/>
            <a:ext cx="2602905" cy="96922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rot="5400000" flipH="1">
            <a:off x="-303587" y="18898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8"/>
          <p:cNvSpPr/>
          <p:nvPr/>
        </p:nvSpPr>
        <p:spPr>
          <a:xfrm flipH="1">
            <a:off x="424663" y="296692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5400000" flipH="1">
            <a:off x="6026169" y="1950593"/>
            <a:ext cx="5118366" cy="120709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8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8"/>
          <p:cNvGrpSpPr/>
          <p:nvPr/>
        </p:nvGrpSpPr>
        <p:grpSpPr>
          <a:xfrm rot="-5400000">
            <a:off x="8462400" y="378889"/>
            <a:ext cx="600300" cy="143100"/>
            <a:chOff x="2985700" y="316300"/>
            <a:chExt cx="600300" cy="143100"/>
          </a:xfrm>
        </p:grpSpPr>
        <p:sp>
          <p:nvSpPr>
            <p:cNvPr id="115" name="Google Shape;115;p8"/>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8"/>
          <p:cNvSpPr/>
          <p:nvPr/>
        </p:nvSpPr>
        <p:spPr>
          <a:xfrm flipH="1">
            <a:off x="8510223" y="1016050"/>
            <a:ext cx="384000" cy="384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reserve="1">
  <p:cSld name="1_Main point">
    <p:spTree>
      <p:nvGrpSpPr>
        <p:cNvPr id="1" name="Shape 106"/>
        <p:cNvGrpSpPr/>
        <p:nvPr/>
      </p:nvGrpSpPr>
      <p:grpSpPr>
        <a:xfrm>
          <a:off x="0" y="0"/>
          <a:ext cx="0" cy="0"/>
          <a:chOff x="0" y="0"/>
          <a:chExt cx="0" cy="0"/>
        </a:xfrm>
      </p:grpSpPr>
      <p:pic>
        <p:nvPicPr>
          <p:cNvPr id="107" name="Google Shape;107;p8"/>
          <p:cNvPicPr preferRelativeResize="0"/>
          <p:nvPr/>
        </p:nvPicPr>
        <p:blipFill rotWithShape="1">
          <a:blip r:embed="rId2">
            <a:alphaModFix amt="40000"/>
          </a:blip>
          <a:srcRect l="-80" t="13798" r="80" b="33333"/>
          <a:stretch/>
        </p:blipFill>
        <p:spPr>
          <a:xfrm rot="10800000">
            <a:off x="0" y="-9525"/>
            <a:ext cx="9143999" cy="1458475"/>
          </a:xfrm>
          <a:prstGeom prst="rect">
            <a:avLst/>
          </a:prstGeom>
          <a:noFill/>
          <a:ln>
            <a:noFill/>
          </a:ln>
        </p:spPr>
      </p:pic>
      <p:pic>
        <p:nvPicPr>
          <p:cNvPr id="108" name="Google Shape;108;p8"/>
          <p:cNvPicPr preferRelativeResize="0"/>
          <p:nvPr/>
        </p:nvPicPr>
        <p:blipFill rotWithShape="1">
          <a:blip r:embed="rId2">
            <a:alphaModFix amt="40000"/>
          </a:blip>
          <a:srcRect l="38738" t="13798" r="4543" b="33333"/>
          <a:stretch/>
        </p:blipFill>
        <p:spPr>
          <a:xfrm rot="5400000">
            <a:off x="-1879962" y="1886162"/>
            <a:ext cx="5186374" cy="1458475"/>
          </a:xfrm>
          <a:prstGeom prst="rect">
            <a:avLst/>
          </a:prstGeom>
          <a:noFill/>
          <a:ln>
            <a:noFill/>
          </a:ln>
        </p:spPr>
      </p:pic>
      <p:sp>
        <p:nvSpPr>
          <p:cNvPr id="109" name="Google Shape;109;p8"/>
          <p:cNvSpPr/>
          <p:nvPr/>
        </p:nvSpPr>
        <p:spPr>
          <a:xfrm flipH="1">
            <a:off x="-34273" y="-169579"/>
            <a:ext cx="3112592" cy="1207115"/>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6667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p:nvPr/>
        </p:nvSpPr>
        <p:spPr>
          <a:xfrm flipH="1">
            <a:off x="-38141" y="-95552"/>
            <a:ext cx="2602905" cy="969222"/>
          </a:xfrm>
          <a:custGeom>
            <a:avLst/>
            <a:gdLst/>
            <a:ahLst/>
            <a:cxnLst/>
            <a:rect l="l" t="t" r="r" b="b"/>
            <a:pathLst>
              <a:path w="38543" h="14353" extrusionOk="0">
                <a:moveTo>
                  <a:pt x="38543" y="1"/>
                </a:moveTo>
                <a:lnTo>
                  <a:pt x="0" y="1027"/>
                </a:lnTo>
                <a:lnTo>
                  <a:pt x="96" y="1242"/>
                </a:lnTo>
                <a:lnTo>
                  <a:pt x="430" y="1887"/>
                </a:lnTo>
                <a:lnTo>
                  <a:pt x="693" y="2341"/>
                </a:lnTo>
                <a:lnTo>
                  <a:pt x="1003" y="2866"/>
                </a:lnTo>
                <a:lnTo>
                  <a:pt x="1385" y="3463"/>
                </a:lnTo>
                <a:lnTo>
                  <a:pt x="1839" y="4108"/>
                </a:lnTo>
                <a:lnTo>
                  <a:pt x="2364" y="4777"/>
                </a:lnTo>
                <a:lnTo>
                  <a:pt x="2961" y="5517"/>
                </a:lnTo>
                <a:lnTo>
                  <a:pt x="3630" y="6257"/>
                </a:lnTo>
                <a:lnTo>
                  <a:pt x="4370" y="7045"/>
                </a:lnTo>
                <a:lnTo>
                  <a:pt x="5182" y="7809"/>
                </a:lnTo>
                <a:lnTo>
                  <a:pt x="5636" y="8215"/>
                </a:lnTo>
                <a:lnTo>
                  <a:pt x="6090" y="8597"/>
                </a:lnTo>
                <a:lnTo>
                  <a:pt x="6567" y="8980"/>
                </a:lnTo>
                <a:lnTo>
                  <a:pt x="7069" y="9362"/>
                </a:lnTo>
                <a:lnTo>
                  <a:pt x="7594" y="9744"/>
                </a:lnTo>
                <a:lnTo>
                  <a:pt x="8143" y="10102"/>
                </a:lnTo>
                <a:lnTo>
                  <a:pt x="8693" y="10460"/>
                </a:lnTo>
                <a:lnTo>
                  <a:pt x="9290" y="10818"/>
                </a:lnTo>
                <a:lnTo>
                  <a:pt x="9910" y="11177"/>
                </a:lnTo>
                <a:lnTo>
                  <a:pt x="10531" y="11511"/>
                </a:lnTo>
                <a:lnTo>
                  <a:pt x="11200" y="11821"/>
                </a:lnTo>
                <a:lnTo>
                  <a:pt x="11869" y="12132"/>
                </a:lnTo>
                <a:lnTo>
                  <a:pt x="12561" y="12418"/>
                </a:lnTo>
                <a:lnTo>
                  <a:pt x="13302" y="12705"/>
                </a:lnTo>
                <a:lnTo>
                  <a:pt x="14042" y="12968"/>
                </a:lnTo>
                <a:lnTo>
                  <a:pt x="14830" y="13206"/>
                </a:lnTo>
                <a:lnTo>
                  <a:pt x="15618" y="13421"/>
                </a:lnTo>
                <a:lnTo>
                  <a:pt x="16454" y="13612"/>
                </a:lnTo>
                <a:lnTo>
                  <a:pt x="17290" y="13803"/>
                </a:lnTo>
                <a:lnTo>
                  <a:pt x="18173" y="13971"/>
                </a:lnTo>
                <a:lnTo>
                  <a:pt x="19057" y="14090"/>
                </a:lnTo>
                <a:lnTo>
                  <a:pt x="19988" y="14209"/>
                </a:lnTo>
                <a:lnTo>
                  <a:pt x="20943" y="14281"/>
                </a:lnTo>
                <a:lnTo>
                  <a:pt x="21922" y="14329"/>
                </a:lnTo>
                <a:lnTo>
                  <a:pt x="22925" y="14353"/>
                </a:lnTo>
                <a:lnTo>
                  <a:pt x="23952" y="14353"/>
                </a:lnTo>
                <a:lnTo>
                  <a:pt x="25027" y="14329"/>
                </a:lnTo>
                <a:lnTo>
                  <a:pt x="26101" y="14257"/>
                </a:lnTo>
                <a:lnTo>
                  <a:pt x="27224" y="14162"/>
                </a:lnTo>
                <a:lnTo>
                  <a:pt x="28370" y="14018"/>
                </a:lnTo>
                <a:lnTo>
                  <a:pt x="29540" y="13851"/>
                </a:lnTo>
                <a:lnTo>
                  <a:pt x="30734" y="13636"/>
                </a:lnTo>
                <a:lnTo>
                  <a:pt x="31952" y="13374"/>
                </a:lnTo>
                <a:lnTo>
                  <a:pt x="33218" y="13087"/>
                </a:lnTo>
                <a:lnTo>
                  <a:pt x="34507" y="12777"/>
                </a:lnTo>
                <a:lnTo>
                  <a:pt x="35821" y="12394"/>
                </a:lnTo>
                <a:lnTo>
                  <a:pt x="37158" y="11988"/>
                </a:lnTo>
                <a:lnTo>
                  <a:pt x="38543" y="11535"/>
                </a:lnTo>
                <a:lnTo>
                  <a:pt x="38543" y="1"/>
                </a:lnTo>
                <a:close/>
              </a:path>
            </a:pathLst>
          </a:custGeom>
          <a:solidFill>
            <a:schemeClr val="accent1"/>
          </a:solidFill>
          <a:ln>
            <a:noFill/>
          </a:ln>
          <a:effectLst>
            <a:outerShdw blurRad="142875"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8"/>
          <p:cNvSpPr/>
          <p:nvPr/>
        </p:nvSpPr>
        <p:spPr>
          <a:xfrm rot="5400000" flipH="1">
            <a:off x="-303587" y="18898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2" name="Google Shape;112;p8"/>
          <p:cNvSpPr/>
          <p:nvPr/>
        </p:nvSpPr>
        <p:spPr>
          <a:xfrm flipH="1">
            <a:off x="424663" y="2966925"/>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8"/>
          <p:cNvSpPr/>
          <p:nvPr/>
        </p:nvSpPr>
        <p:spPr>
          <a:xfrm rot="5400000" flipH="1">
            <a:off x="6026169" y="1950593"/>
            <a:ext cx="5118366" cy="120709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86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8"/>
          <p:cNvGrpSpPr/>
          <p:nvPr/>
        </p:nvGrpSpPr>
        <p:grpSpPr>
          <a:xfrm rot="-5400000">
            <a:off x="8462400" y="378889"/>
            <a:ext cx="600300" cy="143100"/>
            <a:chOff x="2985700" y="316300"/>
            <a:chExt cx="600300" cy="143100"/>
          </a:xfrm>
        </p:grpSpPr>
        <p:sp>
          <p:nvSpPr>
            <p:cNvPr id="115" name="Google Shape;115;p8"/>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 name="Google Shape;118;p8"/>
          <p:cNvSpPr/>
          <p:nvPr/>
        </p:nvSpPr>
        <p:spPr>
          <a:xfrm flipH="1">
            <a:off x="8510223" y="1016050"/>
            <a:ext cx="384000" cy="384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8"/>
          <p:cNvSpPr/>
          <p:nvPr/>
        </p:nvSpPr>
        <p:spPr>
          <a:xfrm rot="10800000">
            <a:off x="-49765" y="4001482"/>
            <a:ext cx="9229740" cy="120709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47625" dir="1794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txBox="1">
            <a:spLocks noGrp="1"/>
          </p:cNvSpPr>
          <p:nvPr>
            <p:ph type="title"/>
          </p:nvPr>
        </p:nvSpPr>
        <p:spPr>
          <a:xfrm>
            <a:off x="1162200" y="1307100"/>
            <a:ext cx="68196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3250615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1"/>
        <p:cNvGrpSpPr/>
        <p:nvPr/>
      </p:nvGrpSpPr>
      <p:grpSpPr>
        <a:xfrm>
          <a:off x="0" y="0"/>
          <a:ext cx="0" cy="0"/>
          <a:chOff x="0" y="0"/>
          <a:chExt cx="0" cy="0"/>
        </a:xfrm>
      </p:grpSpPr>
      <p:sp>
        <p:nvSpPr>
          <p:cNvPr id="122" name="Google Shape;122;p9"/>
          <p:cNvSpPr txBox="1">
            <a:spLocks noGrp="1"/>
          </p:cNvSpPr>
          <p:nvPr>
            <p:ph type="subTitle" idx="1"/>
          </p:nvPr>
        </p:nvSpPr>
        <p:spPr>
          <a:xfrm>
            <a:off x="4160100" y="2298166"/>
            <a:ext cx="4294800" cy="125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pic>
        <p:nvPicPr>
          <p:cNvPr id="123" name="Google Shape;123;p9"/>
          <p:cNvPicPr preferRelativeResize="0"/>
          <p:nvPr/>
        </p:nvPicPr>
        <p:blipFill rotWithShape="1">
          <a:blip r:embed="rId2">
            <a:alphaModFix amt="40000"/>
          </a:blip>
          <a:srcRect t="-19320" b="19320"/>
          <a:stretch/>
        </p:blipFill>
        <p:spPr>
          <a:xfrm flipH="1">
            <a:off x="51" y="2384744"/>
            <a:ext cx="9143999" cy="2758762"/>
          </a:xfrm>
          <a:prstGeom prst="rect">
            <a:avLst/>
          </a:prstGeom>
          <a:noFill/>
          <a:ln>
            <a:noFill/>
          </a:ln>
        </p:spPr>
      </p:pic>
      <p:grpSp>
        <p:nvGrpSpPr>
          <p:cNvPr id="124" name="Google Shape;124;p9"/>
          <p:cNvGrpSpPr/>
          <p:nvPr/>
        </p:nvGrpSpPr>
        <p:grpSpPr>
          <a:xfrm flipH="1">
            <a:off x="0" y="-6525"/>
            <a:ext cx="4375186" cy="5154227"/>
            <a:chOff x="4159264" y="-6525"/>
            <a:chExt cx="4375186" cy="5154227"/>
          </a:xfrm>
        </p:grpSpPr>
        <p:sp>
          <p:nvSpPr>
            <p:cNvPr id="125" name="Google Shape;125;p9"/>
            <p:cNvSpPr/>
            <p:nvPr/>
          </p:nvSpPr>
          <p:spPr>
            <a:xfrm rot="5400000" flipH="1">
              <a:off x="2046057" y="2109009"/>
              <a:ext cx="5151899" cy="925486"/>
            </a:xfrm>
            <a:custGeom>
              <a:avLst/>
              <a:gdLst/>
              <a:ahLst/>
              <a:cxnLst/>
              <a:rect l="l" t="t" r="r" b="b"/>
              <a:pathLst>
                <a:path w="56836" h="32622" extrusionOk="0">
                  <a:moveTo>
                    <a:pt x="56836" y="1"/>
                  </a:moveTo>
                  <a:lnTo>
                    <a:pt x="0" y="1458"/>
                  </a:lnTo>
                  <a:lnTo>
                    <a:pt x="0" y="5493"/>
                  </a:lnTo>
                  <a:lnTo>
                    <a:pt x="478" y="5446"/>
                  </a:lnTo>
                  <a:lnTo>
                    <a:pt x="1027" y="5446"/>
                  </a:lnTo>
                  <a:lnTo>
                    <a:pt x="1815" y="5470"/>
                  </a:lnTo>
                  <a:lnTo>
                    <a:pt x="2771" y="5541"/>
                  </a:lnTo>
                  <a:lnTo>
                    <a:pt x="3344" y="5613"/>
                  </a:lnTo>
                  <a:lnTo>
                    <a:pt x="3917" y="5708"/>
                  </a:lnTo>
                  <a:lnTo>
                    <a:pt x="4562" y="5804"/>
                  </a:lnTo>
                  <a:lnTo>
                    <a:pt x="5230" y="5947"/>
                  </a:lnTo>
                  <a:lnTo>
                    <a:pt x="5947" y="6114"/>
                  </a:lnTo>
                  <a:lnTo>
                    <a:pt x="6687" y="6305"/>
                  </a:lnTo>
                  <a:lnTo>
                    <a:pt x="7475" y="6544"/>
                  </a:lnTo>
                  <a:lnTo>
                    <a:pt x="8287" y="6807"/>
                  </a:lnTo>
                  <a:lnTo>
                    <a:pt x="9123" y="7117"/>
                  </a:lnTo>
                  <a:lnTo>
                    <a:pt x="10006" y="7476"/>
                  </a:lnTo>
                  <a:lnTo>
                    <a:pt x="10914" y="7882"/>
                  </a:lnTo>
                  <a:lnTo>
                    <a:pt x="11821" y="8335"/>
                  </a:lnTo>
                  <a:lnTo>
                    <a:pt x="12776" y="8813"/>
                  </a:lnTo>
                  <a:lnTo>
                    <a:pt x="13755" y="9386"/>
                  </a:lnTo>
                  <a:lnTo>
                    <a:pt x="14735" y="9983"/>
                  </a:lnTo>
                  <a:lnTo>
                    <a:pt x="15761" y="10652"/>
                  </a:lnTo>
                  <a:lnTo>
                    <a:pt x="16788" y="11368"/>
                  </a:lnTo>
                  <a:lnTo>
                    <a:pt x="17815" y="12156"/>
                  </a:lnTo>
                  <a:lnTo>
                    <a:pt x="18890" y="13016"/>
                  </a:lnTo>
                  <a:lnTo>
                    <a:pt x="19940" y="13947"/>
                  </a:lnTo>
                  <a:lnTo>
                    <a:pt x="21039" y="14950"/>
                  </a:lnTo>
                  <a:lnTo>
                    <a:pt x="22114" y="16025"/>
                  </a:lnTo>
                  <a:lnTo>
                    <a:pt x="25982" y="19965"/>
                  </a:lnTo>
                  <a:lnTo>
                    <a:pt x="27916" y="21923"/>
                  </a:lnTo>
                  <a:lnTo>
                    <a:pt x="28896" y="22854"/>
                  </a:lnTo>
                  <a:lnTo>
                    <a:pt x="29875" y="23786"/>
                  </a:lnTo>
                  <a:lnTo>
                    <a:pt x="30878" y="24693"/>
                  </a:lnTo>
                  <a:lnTo>
                    <a:pt x="31881" y="25577"/>
                  </a:lnTo>
                  <a:lnTo>
                    <a:pt x="32884" y="26413"/>
                  </a:lnTo>
                  <a:lnTo>
                    <a:pt x="33887" y="27225"/>
                  </a:lnTo>
                  <a:lnTo>
                    <a:pt x="34913" y="27989"/>
                  </a:lnTo>
                  <a:lnTo>
                    <a:pt x="35940" y="28729"/>
                  </a:lnTo>
                  <a:lnTo>
                    <a:pt x="36967" y="29398"/>
                  </a:lnTo>
                  <a:lnTo>
                    <a:pt x="38018" y="30019"/>
                  </a:lnTo>
                  <a:lnTo>
                    <a:pt x="38567" y="30305"/>
                  </a:lnTo>
                  <a:lnTo>
                    <a:pt x="39092" y="30592"/>
                  </a:lnTo>
                  <a:lnTo>
                    <a:pt x="39618" y="30854"/>
                  </a:lnTo>
                  <a:lnTo>
                    <a:pt x="40167" y="31093"/>
                  </a:lnTo>
                  <a:lnTo>
                    <a:pt x="40716" y="31332"/>
                  </a:lnTo>
                  <a:lnTo>
                    <a:pt x="41242" y="31547"/>
                  </a:lnTo>
                  <a:lnTo>
                    <a:pt x="41791" y="31738"/>
                  </a:lnTo>
                  <a:lnTo>
                    <a:pt x="42340" y="31905"/>
                  </a:lnTo>
                  <a:lnTo>
                    <a:pt x="42913" y="32072"/>
                  </a:lnTo>
                  <a:lnTo>
                    <a:pt x="43463" y="32216"/>
                  </a:lnTo>
                  <a:lnTo>
                    <a:pt x="44036" y="32335"/>
                  </a:lnTo>
                  <a:lnTo>
                    <a:pt x="44585" y="32430"/>
                  </a:lnTo>
                  <a:lnTo>
                    <a:pt x="45158" y="32502"/>
                  </a:lnTo>
                  <a:lnTo>
                    <a:pt x="45731" y="32574"/>
                  </a:lnTo>
                  <a:lnTo>
                    <a:pt x="46304" y="32598"/>
                  </a:lnTo>
                  <a:lnTo>
                    <a:pt x="46901" y="32622"/>
                  </a:lnTo>
                  <a:lnTo>
                    <a:pt x="47474" y="32622"/>
                  </a:lnTo>
                  <a:lnTo>
                    <a:pt x="48071" y="32574"/>
                  </a:lnTo>
                  <a:lnTo>
                    <a:pt x="48668" y="32526"/>
                  </a:lnTo>
                  <a:lnTo>
                    <a:pt x="49265" y="32454"/>
                  </a:lnTo>
                  <a:lnTo>
                    <a:pt x="49862" y="32359"/>
                  </a:lnTo>
                  <a:lnTo>
                    <a:pt x="50483" y="32216"/>
                  </a:lnTo>
                  <a:lnTo>
                    <a:pt x="51104" y="32072"/>
                  </a:lnTo>
                  <a:lnTo>
                    <a:pt x="51701" y="31905"/>
                  </a:lnTo>
                  <a:lnTo>
                    <a:pt x="52322" y="31690"/>
                  </a:lnTo>
                  <a:lnTo>
                    <a:pt x="52967" y="31451"/>
                  </a:lnTo>
                  <a:lnTo>
                    <a:pt x="53588" y="31213"/>
                  </a:lnTo>
                  <a:lnTo>
                    <a:pt x="54233" y="30926"/>
                  </a:lnTo>
                  <a:lnTo>
                    <a:pt x="54877" y="30592"/>
                  </a:lnTo>
                  <a:lnTo>
                    <a:pt x="55522" y="30257"/>
                  </a:lnTo>
                  <a:lnTo>
                    <a:pt x="56167" y="29875"/>
                  </a:lnTo>
                  <a:lnTo>
                    <a:pt x="56836" y="29493"/>
                  </a:lnTo>
                  <a:lnTo>
                    <a:pt x="56836" y="1"/>
                  </a:lnTo>
                  <a:close/>
                </a:path>
              </a:pathLst>
            </a:custGeom>
            <a:solidFill>
              <a:schemeClr val="accent1"/>
            </a:solidFill>
            <a:ln>
              <a:noFill/>
            </a:ln>
            <a:effectLst>
              <a:outerShdw blurRad="142875" dist="104775" dir="5820000" algn="bl" rotWithShape="0">
                <a:srgbClr val="000000">
                  <a:alpha val="2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973150" y="-6525"/>
              <a:ext cx="35613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9"/>
          <p:cNvGrpSpPr/>
          <p:nvPr/>
        </p:nvGrpSpPr>
        <p:grpSpPr>
          <a:xfrm flipH="1">
            <a:off x="8361125" y="4805189"/>
            <a:ext cx="600300" cy="143100"/>
            <a:chOff x="2985700" y="316300"/>
            <a:chExt cx="600300" cy="143100"/>
          </a:xfrm>
        </p:grpSpPr>
        <p:sp>
          <p:nvSpPr>
            <p:cNvPr id="128" name="Google Shape;128;p9"/>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p:nvPr/>
        </p:nvSpPr>
        <p:spPr>
          <a:xfrm rot="5400000" flipH="1">
            <a:off x="8116725" y="7364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32" name="Google Shape;132;p9"/>
          <p:cNvGrpSpPr/>
          <p:nvPr/>
        </p:nvGrpSpPr>
        <p:grpSpPr>
          <a:xfrm rot="-5400000" flipH="1">
            <a:off x="47275" y="382239"/>
            <a:ext cx="600300" cy="143100"/>
            <a:chOff x="2985700" y="316300"/>
            <a:chExt cx="600300" cy="143100"/>
          </a:xfrm>
        </p:grpSpPr>
        <p:sp>
          <p:nvSpPr>
            <p:cNvPr id="133" name="Google Shape;133;p9"/>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9"/>
          <p:cNvSpPr/>
          <p:nvPr/>
        </p:nvSpPr>
        <p:spPr>
          <a:xfrm rot="10800000" flipH="1">
            <a:off x="266350" y="4804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7" name="Google Shape;137;p9"/>
          <p:cNvSpPr txBox="1">
            <a:spLocks noGrp="1"/>
          </p:cNvSpPr>
          <p:nvPr>
            <p:ph type="title"/>
          </p:nvPr>
        </p:nvSpPr>
        <p:spPr>
          <a:xfrm>
            <a:off x="3737100" y="1593734"/>
            <a:ext cx="4717800" cy="709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9"/>
        <p:cNvGrpSpPr/>
        <p:nvPr/>
      </p:nvGrpSpPr>
      <p:grpSpPr>
        <a:xfrm>
          <a:off x="0" y="0"/>
          <a:ext cx="0" cy="0"/>
          <a:chOff x="0" y="0"/>
          <a:chExt cx="0" cy="0"/>
        </a:xfrm>
      </p:grpSpPr>
      <p:pic>
        <p:nvPicPr>
          <p:cNvPr id="170" name="Google Shape;170;p13"/>
          <p:cNvPicPr preferRelativeResize="0"/>
          <p:nvPr/>
        </p:nvPicPr>
        <p:blipFill rotWithShape="1">
          <a:blip r:embed="rId2">
            <a:alphaModFix amt="40000"/>
          </a:blip>
          <a:srcRect t="33147" r="43480" b="22514"/>
          <a:stretch/>
        </p:blipFill>
        <p:spPr>
          <a:xfrm rot="5400000" flipH="1">
            <a:off x="-1971261" y="1960176"/>
            <a:ext cx="5168148" cy="1223150"/>
          </a:xfrm>
          <a:prstGeom prst="rect">
            <a:avLst/>
          </a:prstGeom>
          <a:noFill/>
          <a:ln>
            <a:noFill/>
          </a:ln>
        </p:spPr>
      </p:pic>
      <p:sp>
        <p:nvSpPr>
          <p:cNvPr id="171" name="Google Shape;17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172" name="Google Shape;172;p13"/>
          <p:cNvSpPr txBox="1">
            <a:spLocks noGrp="1"/>
          </p:cNvSpPr>
          <p:nvPr>
            <p:ph type="title" idx="2"/>
          </p:nvPr>
        </p:nvSpPr>
        <p:spPr>
          <a:xfrm>
            <a:off x="1711469"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3"/>
          <p:cNvSpPr txBox="1">
            <a:spLocks noGrp="1"/>
          </p:cNvSpPr>
          <p:nvPr>
            <p:ph type="subTitle" idx="1"/>
          </p:nvPr>
        </p:nvSpPr>
        <p:spPr>
          <a:xfrm>
            <a:off x="1711469"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4" name="Google Shape;174;p13"/>
          <p:cNvSpPr txBox="1">
            <a:spLocks noGrp="1"/>
          </p:cNvSpPr>
          <p:nvPr>
            <p:ph type="title" idx="3"/>
          </p:nvPr>
        </p:nvSpPr>
        <p:spPr>
          <a:xfrm>
            <a:off x="5749966" y="1560846"/>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3"/>
          <p:cNvSpPr txBox="1">
            <a:spLocks noGrp="1"/>
          </p:cNvSpPr>
          <p:nvPr>
            <p:ph type="subTitle" idx="4"/>
          </p:nvPr>
        </p:nvSpPr>
        <p:spPr>
          <a:xfrm>
            <a:off x="5749966" y="1918770"/>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6" name="Google Shape;176;p13"/>
          <p:cNvSpPr txBox="1">
            <a:spLocks noGrp="1"/>
          </p:cNvSpPr>
          <p:nvPr>
            <p:ph type="title" idx="5"/>
          </p:nvPr>
        </p:nvSpPr>
        <p:spPr>
          <a:xfrm>
            <a:off x="1711469" y="3090021"/>
            <a:ext cx="26244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13"/>
          <p:cNvSpPr txBox="1">
            <a:spLocks noGrp="1"/>
          </p:cNvSpPr>
          <p:nvPr>
            <p:ph type="subTitle" idx="6"/>
          </p:nvPr>
        </p:nvSpPr>
        <p:spPr>
          <a:xfrm>
            <a:off x="1711469"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8" name="Google Shape;178;p13"/>
          <p:cNvSpPr txBox="1">
            <a:spLocks noGrp="1"/>
          </p:cNvSpPr>
          <p:nvPr>
            <p:ph type="title" idx="7"/>
          </p:nvPr>
        </p:nvSpPr>
        <p:spPr>
          <a:xfrm>
            <a:off x="5749966" y="3090021"/>
            <a:ext cx="2623800" cy="365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latin typeface="Cabin"/>
                <a:ea typeface="Cabin"/>
                <a:cs typeface="Cabin"/>
                <a:sym typeface="Cabin"/>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13"/>
          <p:cNvSpPr txBox="1">
            <a:spLocks noGrp="1"/>
          </p:cNvSpPr>
          <p:nvPr>
            <p:ph type="subTitle" idx="8"/>
          </p:nvPr>
        </p:nvSpPr>
        <p:spPr>
          <a:xfrm>
            <a:off x="5749966" y="3447946"/>
            <a:ext cx="2624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0" name="Google Shape;180;p13"/>
          <p:cNvSpPr txBox="1">
            <a:spLocks noGrp="1"/>
          </p:cNvSpPr>
          <p:nvPr>
            <p:ph type="title" idx="9" hasCustomPrompt="1"/>
          </p:nvPr>
        </p:nvSpPr>
        <p:spPr>
          <a:xfrm>
            <a:off x="855749"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1" name="Google Shape;181;p13"/>
          <p:cNvSpPr txBox="1">
            <a:spLocks noGrp="1"/>
          </p:cNvSpPr>
          <p:nvPr>
            <p:ph type="title" idx="13" hasCustomPrompt="1"/>
          </p:nvPr>
        </p:nvSpPr>
        <p:spPr>
          <a:xfrm>
            <a:off x="855749"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2" name="Google Shape;182;p13"/>
          <p:cNvSpPr txBox="1">
            <a:spLocks noGrp="1"/>
          </p:cNvSpPr>
          <p:nvPr>
            <p:ph type="title" idx="14" hasCustomPrompt="1"/>
          </p:nvPr>
        </p:nvSpPr>
        <p:spPr>
          <a:xfrm>
            <a:off x="4898100" y="1718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3" name="Google Shape;183;p13"/>
          <p:cNvSpPr txBox="1">
            <a:spLocks noGrp="1"/>
          </p:cNvSpPr>
          <p:nvPr>
            <p:ph type="title" idx="15" hasCustomPrompt="1"/>
          </p:nvPr>
        </p:nvSpPr>
        <p:spPr>
          <a:xfrm>
            <a:off x="4898100" y="3242437"/>
            <a:ext cx="734700" cy="447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p:nvPr/>
        </p:nvSpPr>
        <p:spPr>
          <a:xfrm>
            <a:off x="-103625" y="4495875"/>
            <a:ext cx="9247682" cy="675378"/>
          </a:xfrm>
          <a:custGeom>
            <a:avLst/>
            <a:gdLst/>
            <a:ahLst/>
            <a:cxnLst/>
            <a:rect l="l" t="t" r="r" b="b"/>
            <a:pathLst>
              <a:path w="145301" h="24755" extrusionOk="0">
                <a:moveTo>
                  <a:pt x="125170" y="0"/>
                </a:moveTo>
                <a:lnTo>
                  <a:pt x="124258" y="21"/>
                </a:lnTo>
                <a:lnTo>
                  <a:pt x="123346" y="64"/>
                </a:lnTo>
                <a:lnTo>
                  <a:pt x="122413" y="106"/>
                </a:lnTo>
                <a:lnTo>
                  <a:pt x="121458" y="191"/>
                </a:lnTo>
                <a:lnTo>
                  <a:pt x="120483" y="255"/>
                </a:lnTo>
                <a:lnTo>
                  <a:pt x="119486" y="361"/>
                </a:lnTo>
                <a:lnTo>
                  <a:pt x="118489" y="467"/>
                </a:lnTo>
                <a:lnTo>
                  <a:pt x="117471" y="615"/>
                </a:lnTo>
                <a:lnTo>
                  <a:pt x="116431" y="764"/>
                </a:lnTo>
                <a:lnTo>
                  <a:pt x="115371" y="912"/>
                </a:lnTo>
                <a:lnTo>
                  <a:pt x="114289" y="1103"/>
                </a:lnTo>
                <a:lnTo>
                  <a:pt x="113207" y="1294"/>
                </a:lnTo>
                <a:lnTo>
                  <a:pt x="112083" y="1506"/>
                </a:lnTo>
                <a:lnTo>
                  <a:pt x="110937" y="1740"/>
                </a:lnTo>
                <a:lnTo>
                  <a:pt x="109771" y="1994"/>
                </a:lnTo>
                <a:lnTo>
                  <a:pt x="108583" y="2270"/>
                </a:lnTo>
                <a:lnTo>
                  <a:pt x="107374" y="2567"/>
                </a:lnTo>
                <a:lnTo>
                  <a:pt x="104892" y="3203"/>
                </a:lnTo>
                <a:lnTo>
                  <a:pt x="102283" y="3903"/>
                </a:lnTo>
                <a:lnTo>
                  <a:pt x="99589" y="4709"/>
                </a:lnTo>
                <a:lnTo>
                  <a:pt x="96768" y="5579"/>
                </a:lnTo>
                <a:lnTo>
                  <a:pt x="93841" y="6533"/>
                </a:lnTo>
                <a:lnTo>
                  <a:pt x="90765" y="7573"/>
                </a:lnTo>
                <a:lnTo>
                  <a:pt x="87583" y="8697"/>
                </a:lnTo>
                <a:lnTo>
                  <a:pt x="84274" y="9906"/>
                </a:lnTo>
                <a:lnTo>
                  <a:pt x="80817" y="11221"/>
                </a:lnTo>
                <a:lnTo>
                  <a:pt x="77211" y="12621"/>
                </a:lnTo>
                <a:lnTo>
                  <a:pt x="73457" y="14106"/>
                </a:lnTo>
                <a:lnTo>
                  <a:pt x="72460" y="14509"/>
                </a:lnTo>
                <a:lnTo>
                  <a:pt x="71484" y="14870"/>
                </a:lnTo>
                <a:lnTo>
                  <a:pt x="69532" y="15570"/>
                </a:lnTo>
                <a:lnTo>
                  <a:pt x="67602" y="16227"/>
                </a:lnTo>
                <a:lnTo>
                  <a:pt x="65693" y="16800"/>
                </a:lnTo>
                <a:lnTo>
                  <a:pt x="63805" y="17330"/>
                </a:lnTo>
                <a:lnTo>
                  <a:pt x="61939" y="17818"/>
                </a:lnTo>
                <a:lnTo>
                  <a:pt x="60072" y="18242"/>
                </a:lnTo>
                <a:lnTo>
                  <a:pt x="58248" y="18603"/>
                </a:lnTo>
                <a:lnTo>
                  <a:pt x="56445" y="18921"/>
                </a:lnTo>
                <a:lnTo>
                  <a:pt x="54663" y="19197"/>
                </a:lnTo>
                <a:lnTo>
                  <a:pt x="52881" y="19430"/>
                </a:lnTo>
                <a:lnTo>
                  <a:pt x="51142" y="19600"/>
                </a:lnTo>
                <a:lnTo>
                  <a:pt x="49424" y="19748"/>
                </a:lnTo>
                <a:lnTo>
                  <a:pt x="47727" y="19833"/>
                </a:lnTo>
                <a:lnTo>
                  <a:pt x="46051" y="19897"/>
                </a:lnTo>
                <a:lnTo>
                  <a:pt x="44418" y="19918"/>
                </a:lnTo>
                <a:lnTo>
                  <a:pt x="42785" y="19897"/>
                </a:lnTo>
                <a:lnTo>
                  <a:pt x="41194" y="19833"/>
                </a:lnTo>
                <a:lnTo>
                  <a:pt x="39624" y="19727"/>
                </a:lnTo>
                <a:lnTo>
                  <a:pt x="38076" y="19621"/>
                </a:lnTo>
                <a:lnTo>
                  <a:pt x="36548" y="19451"/>
                </a:lnTo>
                <a:lnTo>
                  <a:pt x="35042" y="19260"/>
                </a:lnTo>
                <a:lnTo>
                  <a:pt x="33579" y="19048"/>
                </a:lnTo>
                <a:lnTo>
                  <a:pt x="32136" y="18815"/>
                </a:lnTo>
                <a:lnTo>
                  <a:pt x="30736" y="18539"/>
                </a:lnTo>
                <a:lnTo>
                  <a:pt x="29336" y="18263"/>
                </a:lnTo>
                <a:lnTo>
                  <a:pt x="27979" y="17945"/>
                </a:lnTo>
                <a:lnTo>
                  <a:pt x="26664" y="17627"/>
                </a:lnTo>
                <a:lnTo>
                  <a:pt x="25370" y="17266"/>
                </a:lnTo>
                <a:lnTo>
                  <a:pt x="24097" y="16906"/>
                </a:lnTo>
                <a:lnTo>
                  <a:pt x="22846" y="16524"/>
                </a:lnTo>
                <a:lnTo>
                  <a:pt x="21637" y="16121"/>
                </a:lnTo>
                <a:lnTo>
                  <a:pt x="20470" y="15718"/>
                </a:lnTo>
                <a:lnTo>
                  <a:pt x="19325" y="15294"/>
                </a:lnTo>
                <a:lnTo>
                  <a:pt x="18200" y="14870"/>
                </a:lnTo>
                <a:lnTo>
                  <a:pt x="17119" y="14424"/>
                </a:lnTo>
                <a:lnTo>
                  <a:pt x="16079" y="13979"/>
                </a:lnTo>
                <a:lnTo>
                  <a:pt x="15061" y="13533"/>
                </a:lnTo>
                <a:lnTo>
                  <a:pt x="14085" y="13088"/>
                </a:lnTo>
                <a:lnTo>
                  <a:pt x="13131" y="12642"/>
                </a:lnTo>
                <a:lnTo>
                  <a:pt x="12219" y="12176"/>
                </a:lnTo>
                <a:lnTo>
                  <a:pt x="11328" y="11730"/>
                </a:lnTo>
                <a:lnTo>
                  <a:pt x="10479" y="11285"/>
                </a:lnTo>
                <a:lnTo>
                  <a:pt x="9673" y="10839"/>
                </a:lnTo>
                <a:lnTo>
                  <a:pt x="8167" y="9991"/>
                </a:lnTo>
                <a:lnTo>
                  <a:pt x="6788" y="9164"/>
                </a:lnTo>
                <a:lnTo>
                  <a:pt x="5579" y="8379"/>
                </a:lnTo>
                <a:lnTo>
                  <a:pt x="4498" y="7679"/>
                </a:lnTo>
                <a:lnTo>
                  <a:pt x="3586" y="7021"/>
                </a:lnTo>
                <a:lnTo>
                  <a:pt x="2843" y="6491"/>
                </a:lnTo>
                <a:lnTo>
                  <a:pt x="2249" y="6024"/>
                </a:lnTo>
                <a:lnTo>
                  <a:pt x="1825" y="5706"/>
                </a:lnTo>
                <a:lnTo>
                  <a:pt x="1464" y="5409"/>
                </a:lnTo>
                <a:lnTo>
                  <a:pt x="1" y="24754"/>
                </a:lnTo>
                <a:lnTo>
                  <a:pt x="145300" y="24754"/>
                </a:lnTo>
                <a:lnTo>
                  <a:pt x="145300" y="3691"/>
                </a:lnTo>
                <a:lnTo>
                  <a:pt x="143752" y="3139"/>
                </a:lnTo>
                <a:lnTo>
                  <a:pt x="142225" y="2630"/>
                </a:lnTo>
                <a:lnTo>
                  <a:pt x="140676" y="2164"/>
                </a:lnTo>
                <a:lnTo>
                  <a:pt x="139149" y="1740"/>
                </a:lnTo>
                <a:lnTo>
                  <a:pt x="137600" y="1337"/>
                </a:lnTo>
                <a:lnTo>
                  <a:pt x="136031" y="997"/>
                </a:lnTo>
                <a:lnTo>
                  <a:pt x="135246" y="849"/>
                </a:lnTo>
                <a:lnTo>
                  <a:pt x="134461" y="700"/>
                </a:lnTo>
                <a:lnTo>
                  <a:pt x="133655" y="573"/>
                </a:lnTo>
                <a:lnTo>
                  <a:pt x="132849" y="467"/>
                </a:lnTo>
                <a:lnTo>
                  <a:pt x="132022" y="361"/>
                </a:lnTo>
                <a:lnTo>
                  <a:pt x="131216" y="276"/>
                </a:lnTo>
                <a:lnTo>
                  <a:pt x="130388" y="191"/>
                </a:lnTo>
                <a:lnTo>
                  <a:pt x="129540" y="127"/>
                </a:lnTo>
                <a:lnTo>
                  <a:pt x="128692" y="64"/>
                </a:lnTo>
                <a:lnTo>
                  <a:pt x="127822" y="43"/>
                </a:lnTo>
                <a:lnTo>
                  <a:pt x="126952" y="21"/>
                </a:lnTo>
                <a:lnTo>
                  <a:pt x="126061" y="0"/>
                </a:lnTo>
                <a:close/>
              </a:path>
            </a:pathLst>
          </a:custGeom>
          <a:solidFill>
            <a:schemeClr val="accent1"/>
          </a:solidFill>
          <a:ln>
            <a:noFill/>
          </a:ln>
          <a:effectLst>
            <a:outerShdw blurRad="142875" dist="47625" dir="1566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3"/>
          <p:cNvGrpSpPr/>
          <p:nvPr/>
        </p:nvGrpSpPr>
        <p:grpSpPr>
          <a:xfrm rot="5400000">
            <a:off x="121825" y="392039"/>
            <a:ext cx="600300" cy="143100"/>
            <a:chOff x="2985700" y="316300"/>
            <a:chExt cx="600300" cy="143100"/>
          </a:xfrm>
        </p:grpSpPr>
        <p:sp>
          <p:nvSpPr>
            <p:cNvPr id="186" name="Google Shape;186;p13"/>
            <p:cNvSpPr/>
            <p:nvPr/>
          </p:nvSpPr>
          <p:spPr>
            <a:xfrm>
              <a:off x="29857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32143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3442900" y="316300"/>
              <a:ext cx="143100" cy="143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13"/>
          <p:cNvSpPr/>
          <p:nvPr/>
        </p:nvSpPr>
        <p:spPr>
          <a:xfrm rot="10800000">
            <a:off x="3916500" y="21345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3"/>
          <p:cNvSpPr/>
          <p:nvPr/>
        </p:nvSpPr>
        <p:spPr>
          <a:xfrm>
            <a:off x="1724100" y="472025"/>
            <a:ext cx="5695800" cy="5187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7750" y="542855"/>
            <a:ext cx="7708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800"/>
              <a:buFont typeface="Cormorant Unicase"/>
              <a:buNone/>
              <a:defRPr sz="2800" b="1">
                <a:solidFill>
                  <a:schemeClr val="dk1"/>
                </a:solidFill>
                <a:latin typeface="Cormorant Unicase"/>
                <a:ea typeface="Cormorant Unicase"/>
                <a:cs typeface="Cormorant Unicase"/>
                <a:sym typeface="Cormorant Unicase"/>
              </a:defRPr>
            </a:lvl1pPr>
            <a:lvl2pPr lvl="1"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rt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692700" y="1351875"/>
            <a:ext cx="7711800" cy="32475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1pPr>
            <a:lvl2pPr marL="914400" lvl="1"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2pPr>
            <a:lvl3pPr marL="1371600" lvl="2"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3pPr>
            <a:lvl4pPr marL="1828800" lvl="3"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4pPr>
            <a:lvl5pPr marL="2286000" lvl="4"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5pPr>
            <a:lvl6pPr marL="2743200" lvl="5"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6pPr>
            <a:lvl7pPr marL="3200400" lvl="6"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7pPr>
            <a:lvl8pPr marL="3657600" lvl="7"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8pPr>
            <a:lvl9pPr marL="4114800" lvl="8"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78" r:id="rId6"/>
    <p:sldLayoutId id="2147483655" r:id="rId7"/>
    <p:sldLayoutId id="2147483658" r:id="rId8"/>
    <p:sldLayoutId id="2147483659" r:id="rId9"/>
    <p:sldLayoutId id="2147483677" r:id="rId10"/>
    <p:sldLayoutId id="2147483662" r:id="rId11"/>
    <p:sldLayoutId id="2147483671" r:id="rId12"/>
    <p:sldLayoutId id="214748367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13"/>
        <p:cNvGrpSpPr/>
        <p:nvPr/>
      </p:nvGrpSpPr>
      <p:grpSpPr>
        <a:xfrm>
          <a:off x="0" y="0"/>
          <a:ext cx="0" cy="0"/>
          <a:chOff x="0" y="0"/>
          <a:chExt cx="0" cy="0"/>
        </a:xfrm>
      </p:grpSpPr>
      <p:sp>
        <p:nvSpPr>
          <p:cNvPr id="414" name="Google Shape;414;p2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15" name="Google Shape;415;p2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Clean Template"/>
          <p:cNvSpPr txBox="1"/>
          <p:nvPr/>
        </p:nvSpPr>
        <p:spPr>
          <a:xfrm>
            <a:off x="4741118" y="230964"/>
            <a:ext cx="4166405" cy="713722"/>
          </a:xfrm>
          <a:prstGeom prst="rect">
            <a:avLst/>
          </a:prstGeom>
          <a:solidFill>
            <a:schemeClr val="bg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p>
            <a:pPr algn="r">
              <a:defRPr sz="11700">
                <a:solidFill>
                  <a:srgbClr val="2F2F2F"/>
                </a:solidFill>
                <a:latin typeface="Nunito-SemiBold"/>
                <a:ea typeface="Nunito-SemiBold"/>
                <a:cs typeface="Nunito-SemiBold"/>
                <a:sym typeface="Nunito-SemiBold"/>
              </a:defRPr>
            </a:pPr>
            <a:r>
              <a:rPr lang="en-ID" sz="4388" dirty="0">
                <a:solidFill>
                  <a:srgbClr val="6E5FFF"/>
                </a:solidFill>
                <a:latin typeface="Nunito SemiBold" panose="00000700000000000000" pitchFamily="2" charset="-52"/>
              </a:rPr>
              <a:t>Seminar</a:t>
            </a:r>
            <a:r>
              <a:rPr lang="en-ID" sz="4388" dirty="0">
                <a:latin typeface="Nunito SemiBold" panose="00000700000000000000" pitchFamily="2" charset="-52"/>
              </a:rPr>
              <a:t> </a:t>
            </a:r>
            <a:r>
              <a:rPr lang="en-ID" sz="4388" dirty="0" err="1">
                <a:latin typeface="Nunito SemiBold" panose="00000700000000000000" pitchFamily="2" charset="-52"/>
              </a:rPr>
              <a:t>Usul</a:t>
            </a:r>
            <a:endParaRPr lang="en-ID" sz="4388" dirty="0">
              <a:latin typeface="Nunito SemiBold" panose="00000700000000000000" pitchFamily="2" charset="-52"/>
            </a:endParaRPr>
          </a:p>
        </p:txBody>
      </p:sp>
      <p:sp>
        <p:nvSpPr>
          <p:cNvPr id="38" name="Professional PowerPoint, Keynote and Google Slides Templates"/>
          <p:cNvSpPr txBox="1"/>
          <p:nvPr/>
        </p:nvSpPr>
        <p:spPr>
          <a:xfrm>
            <a:off x="2637290" y="2851219"/>
            <a:ext cx="38537" cy="188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l">
              <a:defRPr sz="2600" b="0">
                <a:solidFill>
                  <a:srgbClr val="8E8E8E"/>
                </a:solidFill>
                <a:latin typeface="OpenSans"/>
                <a:ea typeface="OpenSans"/>
                <a:cs typeface="OpenSans"/>
                <a:sym typeface="OpenSans"/>
              </a:defRPr>
            </a:lvl1pPr>
          </a:lstStyle>
          <a:p>
            <a:endParaRPr sz="975" dirty="0">
              <a:solidFill>
                <a:schemeClr val="accent3"/>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ounded Rectangle">
            <a:extLst>
              <a:ext uri="{FF2B5EF4-FFF2-40B4-BE49-F238E27FC236}">
                <a16:creationId xmlns:a16="http://schemas.microsoft.com/office/drawing/2014/main" id="{61496DCC-23C0-4424-989F-062D858E456C}"/>
              </a:ext>
            </a:extLst>
          </p:cNvPr>
          <p:cNvSpPr/>
          <p:nvPr/>
        </p:nvSpPr>
        <p:spPr>
          <a:xfrm>
            <a:off x="791415" y="3850837"/>
            <a:ext cx="7561170" cy="770863"/>
          </a:xfrm>
          <a:prstGeom prst="roundRect">
            <a:avLst>
              <a:gd name="adj" fmla="val 50000"/>
            </a:avLst>
          </a:prstGeom>
          <a:solidFill>
            <a:srgbClr val="6E5FFF">
              <a:alpha val="20000"/>
            </a:srgbClr>
          </a:solidFill>
          <a:ln w="12700">
            <a:solidFill>
              <a:srgbClr val="6E5FFF"/>
            </a:solidFill>
            <a:miter lim="400000"/>
          </a:ln>
        </p:spPr>
        <p:txBody>
          <a:bodyPr lIns="0" tIns="0" rIns="0" bIns="0" anchor="ctr"/>
          <a:lstStyle/>
          <a:p>
            <a:pPr>
              <a:defRPr sz="3200" b="0">
                <a:solidFill>
                  <a:schemeClr val="accent1"/>
                </a:solidFill>
                <a:latin typeface="+mn-lt"/>
                <a:ea typeface="+mn-ea"/>
                <a:cs typeface="+mn-cs"/>
                <a:sym typeface="Helvetica Neue Medium"/>
              </a:defRPr>
            </a:pPr>
            <a:endParaRPr sz="1200"/>
          </a:p>
        </p:txBody>
      </p:sp>
      <p:sp>
        <p:nvSpPr>
          <p:cNvPr id="6" name="Rounded Rectangle">
            <a:extLst>
              <a:ext uri="{FF2B5EF4-FFF2-40B4-BE49-F238E27FC236}">
                <a16:creationId xmlns:a16="http://schemas.microsoft.com/office/drawing/2014/main" id="{523FE47B-F54B-439C-80EE-0A8EA9BCBF61}"/>
              </a:ext>
            </a:extLst>
          </p:cNvPr>
          <p:cNvSpPr/>
          <p:nvPr/>
        </p:nvSpPr>
        <p:spPr>
          <a:xfrm>
            <a:off x="-547182" y="164972"/>
            <a:ext cx="3647873" cy="779714"/>
          </a:xfrm>
          <a:prstGeom prst="roundRect">
            <a:avLst>
              <a:gd name="adj" fmla="val 50000"/>
            </a:avLst>
          </a:prstGeom>
          <a:solidFill>
            <a:srgbClr val="6E5FFF">
              <a:alpha val="20000"/>
            </a:srgbClr>
          </a:solidFill>
          <a:ln w="12700">
            <a:miter lim="400000"/>
          </a:ln>
        </p:spPr>
        <p:txBody>
          <a:bodyPr lIns="0" tIns="0" rIns="0" bIns="0" anchor="ctr"/>
          <a:lstStyle/>
          <a:p>
            <a:pPr marL="1145381">
              <a:defRPr sz="3200" b="0">
                <a:solidFill>
                  <a:schemeClr val="accent1"/>
                </a:solidFill>
                <a:latin typeface="+mn-lt"/>
                <a:ea typeface="+mn-ea"/>
                <a:cs typeface="+mn-cs"/>
                <a:sym typeface="Helvetica Neue Medium"/>
              </a:defRPr>
            </a:pPr>
            <a:r>
              <a:rPr lang="id-ID" sz="1013" dirty="0">
                <a:solidFill>
                  <a:schemeClr val="tx1"/>
                </a:solidFill>
              </a:rPr>
              <a:t>Program Studi S1 Ilmu Komputer</a:t>
            </a:r>
          </a:p>
          <a:p>
            <a:pPr marL="1145381">
              <a:defRPr sz="3200" b="0">
                <a:solidFill>
                  <a:schemeClr val="accent1"/>
                </a:solidFill>
                <a:latin typeface="+mn-lt"/>
                <a:ea typeface="+mn-ea"/>
                <a:cs typeface="+mn-cs"/>
                <a:sym typeface="Helvetica Neue Medium"/>
              </a:defRPr>
            </a:pPr>
            <a:r>
              <a:rPr lang="id-ID" sz="1013" dirty="0">
                <a:solidFill>
                  <a:schemeClr val="tx1"/>
                </a:solidFill>
              </a:rPr>
              <a:t>J</a:t>
            </a:r>
            <a:r>
              <a:rPr lang="en-US" sz="1013" dirty="0" err="1">
                <a:solidFill>
                  <a:schemeClr val="tx1"/>
                </a:solidFill>
              </a:rPr>
              <a:t>urusan</a:t>
            </a:r>
            <a:r>
              <a:rPr lang="en-US" sz="1013" dirty="0">
                <a:solidFill>
                  <a:schemeClr val="tx1"/>
                </a:solidFill>
              </a:rPr>
              <a:t> </a:t>
            </a:r>
            <a:r>
              <a:rPr lang="en-US" sz="1013" dirty="0" err="1">
                <a:solidFill>
                  <a:schemeClr val="tx1"/>
                </a:solidFill>
              </a:rPr>
              <a:t>Ilmu</a:t>
            </a:r>
            <a:r>
              <a:rPr lang="en-US" sz="1013" dirty="0">
                <a:solidFill>
                  <a:schemeClr val="tx1"/>
                </a:solidFill>
              </a:rPr>
              <a:t> </a:t>
            </a:r>
            <a:r>
              <a:rPr lang="en-US" sz="1013" dirty="0" err="1">
                <a:solidFill>
                  <a:schemeClr val="tx1"/>
                </a:solidFill>
              </a:rPr>
              <a:t>Komputer</a:t>
            </a:r>
            <a:endParaRPr lang="en-US" sz="1013" dirty="0">
              <a:solidFill>
                <a:schemeClr val="tx1"/>
              </a:solidFill>
            </a:endParaRPr>
          </a:p>
          <a:p>
            <a:pPr marL="1145381">
              <a:defRPr sz="3200" b="0">
                <a:solidFill>
                  <a:schemeClr val="accent1"/>
                </a:solidFill>
                <a:latin typeface="+mn-lt"/>
                <a:ea typeface="+mn-ea"/>
                <a:cs typeface="+mn-cs"/>
                <a:sym typeface="Helvetica Neue Medium"/>
              </a:defRPr>
            </a:pPr>
            <a:r>
              <a:rPr lang="en-US" sz="1013" dirty="0" err="1">
                <a:solidFill>
                  <a:schemeClr val="tx1"/>
                </a:solidFill>
              </a:rPr>
              <a:t>Fakultas</a:t>
            </a:r>
            <a:r>
              <a:rPr lang="en-US" sz="1013" dirty="0">
                <a:solidFill>
                  <a:schemeClr val="tx1"/>
                </a:solidFill>
              </a:rPr>
              <a:t> MIPA</a:t>
            </a:r>
          </a:p>
          <a:p>
            <a:pPr marL="1145381">
              <a:defRPr sz="3200" b="0">
                <a:solidFill>
                  <a:schemeClr val="accent1"/>
                </a:solidFill>
                <a:latin typeface="+mn-lt"/>
                <a:ea typeface="+mn-ea"/>
                <a:cs typeface="+mn-cs"/>
                <a:sym typeface="Helvetica Neue Medium"/>
              </a:defRPr>
            </a:pPr>
            <a:r>
              <a:rPr lang="en-US" sz="1013" dirty="0">
                <a:solidFill>
                  <a:schemeClr val="tx1"/>
                </a:solidFill>
              </a:rPr>
              <a:t>Universitas Lampung</a:t>
            </a:r>
            <a:endParaRPr sz="1013" dirty="0">
              <a:solidFill>
                <a:schemeClr val="tx1"/>
              </a:solidFill>
            </a:endParaRPr>
          </a:p>
        </p:txBody>
      </p:sp>
      <p:pic>
        <p:nvPicPr>
          <p:cNvPr id="3" name="Picture 2">
            <a:extLst>
              <a:ext uri="{FF2B5EF4-FFF2-40B4-BE49-F238E27FC236}">
                <a16:creationId xmlns:a16="http://schemas.microsoft.com/office/drawing/2014/main" id="{2407FB01-3FD0-4D94-9186-35FEC7BF42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78" y="295448"/>
            <a:ext cx="482503" cy="474964"/>
          </a:xfrm>
          <a:prstGeom prst="rect">
            <a:avLst/>
          </a:prstGeom>
        </p:spPr>
      </p:pic>
      <p:sp>
        <p:nvSpPr>
          <p:cNvPr id="14" name="TextBox 13">
            <a:extLst>
              <a:ext uri="{FF2B5EF4-FFF2-40B4-BE49-F238E27FC236}">
                <a16:creationId xmlns:a16="http://schemas.microsoft.com/office/drawing/2014/main" id="{BF550E3E-1299-44C4-A248-83FBAB80263B}"/>
              </a:ext>
            </a:extLst>
          </p:cNvPr>
          <p:cNvSpPr txBox="1"/>
          <p:nvPr/>
        </p:nvSpPr>
        <p:spPr>
          <a:xfrm>
            <a:off x="1044236" y="1188742"/>
            <a:ext cx="7308348" cy="1477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2250" b="1" dirty="0">
                <a:solidFill>
                  <a:srgbClr val="2F2F2F"/>
                </a:solidFill>
                <a:latin typeface="Nunito" pitchFamily="2" charset="0"/>
              </a:rPr>
              <a:t>PENGEMBANGAN SISTEM MANAJEMEN INFORMASI TENANT UNTUK REKRUTMEN DAN PROSES INKUBASI TENANT PADA PUSLITBANG INKUBATOR BISNIS UNIVERSITAS LAMPUNG</a:t>
            </a:r>
            <a:endParaRPr lang="en-ID" sz="2250" b="1" dirty="0">
              <a:solidFill>
                <a:srgbClr val="2F2F2F"/>
              </a:solidFill>
              <a:latin typeface="Nunito" pitchFamily="2" charset="0"/>
            </a:endParaRPr>
          </a:p>
        </p:txBody>
      </p:sp>
      <p:sp>
        <p:nvSpPr>
          <p:cNvPr id="17" name="TextBox 16">
            <a:extLst>
              <a:ext uri="{FF2B5EF4-FFF2-40B4-BE49-F238E27FC236}">
                <a16:creationId xmlns:a16="http://schemas.microsoft.com/office/drawing/2014/main" id="{8544BA5E-FD33-4DEB-A618-5A3BFD0776D0}"/>
              </a:ext>
            </a:extLst>
          </p:cNvPr>
          <p:cNvSpPr txBox="1"/>
          <p:nvPr/>
        </p:nvSpPr>
        <p:spPr>
          <a:xfrm>
            <a:off x="2127926" y="3015509"/>
            <a:ext cx="488814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id-ID" sz="1200" dirty="0">
                <a:latin typeface="Nunito" pitchFamily="2" charset="0"/>
              </a:rPr>
              <a:t>Muhammad Irfan</a:t>
            </a:r>
            <a:endParaRPr lang="en-US" sz="1200" dirty="0">
              <a:latin typeface="Nunito" pitchFamily="2" charset="0"/>
            </a:endParaRPr>
          </a:p>
          <a:p>
            <a:pPr algn="ctr"/>
            <a:r>
              <a:rPr lang="en-US" sz="1200" dirty="0">
                <a:latin typeface="Nunito" pitchFamily="2" charset="0"/>
              </a:rPr>
              <a:t>181705107</a:t>
            </a:r>
            <a:r>
              <a:rPr lang="id-ID" sz="1200" dirty="0">
                <a:latin typeface="Nunito" pitchFamily="2" charset="0"/>
              </a:rPr>
              <a:t>1</a:t>
            </a:r>
            <a:endParaRPr lang="en-ID" sz="1200" dirty="0">
              <a:latin typeface="Nunito" pitchFamily="2" charset="0"/>
            </a:endParaRPr>
          </a:p>
        </p:txBody>
      </p:sp>
      <p:sp>
        <p:nvSpPr>
          <p:cNvPr id="18" name="TextBox 17">
            <a:extLst>
              <a:ext uri="{FF2B5EF4-FFF2-40B4-BE49-F238E27FC236}">
                <a16:creationId xmlns:a16="http://schemas.microsoft.com/office/drawing/2014/main" id="{09795A02-12DA-455D-8620-21EF29AB5D7E}"/>
              </a:ext>
            </a:extLst>
          </p:cNvPr>
          <p:cNvSpPr txBox="1"/>
          <p:nvPr/>
        </p:nvSpPr>
        <p:spPr>
          <a:xfrm>
            <a:off x="927662" y="4011283"/>
            <a:ext cx="240334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dirty="0" err="1">
                <a:latin typeface="Nunito" pitchFamily="2" charset="0"/>
              </a:rPr>
              <a:t>Pembimbing</a:t>
            </a:r>
            <a:r>
              <a:rPr lang="id-ID" sz="1200" b="1" dirty="0">
                <a:latin typeface="Nunito" pitchFamily="2" charset="0"/>
              </a:rPr>
              <a:t> 1</a:t>
            </a:r>
            <a:endParaRPr lang="en-US" sz="1200" b="1" dirty="0">
              <a:latin typeface="Nunito" pitchFamily="2" charset="0"/>
            </a:endParaRPr>
          </a:p>
          <a:p>
            <a:r>
              <a:rPr lang="pl-PL" sz="1200" b="1" dirty="0">
                <a:latin typeface="Nunito" pitchFamily="2" charset="0"/>
              </a:rPr>
              <a:t>Astria Hijriani, S.Kom., M.Kom</a:t>
            </a:r>
            <a:endParaRPr lang="en-ID" sz="1200" b="1" dirty="0">
              <a:latin typeface="Nunito" pitchFamily="2" charset="0"/>
            </a:endParaRPr>
          </a:p>
        </p:txBody>
      </p:sp>
      <p:sp>
        <p:nvSpPr>
          <p:cNvPr id="19" name="TextBox 18">
            <a:extLst>
              <a:ext uri="{FF2B5EF4-FFF2-40B4-BE49-F238E27FC236}">
                <a16:creationId xmlns:a16="http://schemas.microsoft.com/office/drawing/2014/main" id="{8C90C514-1A52-4BDE-A0C6-87A1276CEE6F}"/>
              </a:ext>
            </a:extLst>
          </p:cNvPr>
          <p:cNvSpPr txBox="1"/>
          <p:nvPr/>
        </p:nvSpPr>
        <p:spPr>
          <a:xfrm>
            <a:off x="3404198" y="4011283"/>
            <a:ext cx="240334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dirty="0">
                <a:latin typeface="Nunito" pitchFamily="2" charset="0"/>
              </a:rPr>
              <a:t>Pem</a:t>
            </a:r>
            <a:r>
              <a:rPr lang="id-ID" sz="1200" b="1" dirty="0">
                <a:latin typeface="Nunito" pitchFamily="2" charset="0"/>
              </a:rPr>
              <a:t>bimbing 2</a:t>
            </a:r>
            <a:endParaRPr lang="en-US" sz="1200" b="1" dirty="0">
              <a:latin typeface="Nunito" pitchFamily="2" charset="0"/>
            </a:endParaRPr>
          </a:p>
          <a:p>
            <a:r>
              <a:rPr lang="en-US" sz="1200" b="1" dirty="0" err="1">
                <a:latin typeface="Nunito" pitchFamily="2" charset="0"/>
              </a:rPr>
              <a:t>Anie</a:t>
            </a:r>
            <a:r>
              <a:rPr lang="en-US" sz="1200" b="1" dirty="0">
                <a:latin typeface="Nunito" pitchFamily="2" charset="0"/>
              </a:rPr>
              <a:t> Rose </a:t>
            </a:r>
            <a:r>
              <a:rPr lang="en-US" sz="1200" b="1" dirty="0" err="1">
                <a:latin typeface="Nunito" pitchFamily="2" charset="0"/>
              </a:rPr>
              <a:t>Irawati</a:t>
            </a:r>
            <a:r>
              <a:rPr lang="en-US" sz="1200" b="1" dirty="0">
                <a:latin typeface="Nunito" pitchFamily="2" charset="0"/>
              </a:rPr>
              <a:t>, ST., M.Cs</a:t>
            </a:r>
            <a:endParaRPr lang="en-ID" sz="1200" b="1" dirty="0">
              <a:latin typeface="Nunito" pitchFamily="2" charset="0"/>
            </a:endParaRPr>
          </a:p>
        </p:txBody>
      </p:sp>
      <p:sp>
        <p:nvSpPr>
          <p:cNvPr id="20" name="TextBox 19">
            <a:extLst>
              <a:ext uri="{FF2B5EF4-FFF2-40B4-BE49-F238E27FC236}">
                <a16:creationId xmlns:a16="http://schemas.microsoft.com/office/drawing/2014/main" id="{A9D1A083-6E9A-4430-B8F8-14DBF06954D9}"/>
              </a:ext>
            </a:extLst>
          </p:cNvPr>
          <p:cNvSpPr txBox="1"/>
          <p:nvPr/>
        </p:nvSpPr>
        <p:spPr>
          <a:xfrm>
            <a:off x="6016979" y="4011283"/>
            <a:ext cx="209154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200" b="1" dirty="0" err="1">
                <a:latin typeface="Nunito" pitchFamily="2" charset="0"/>
              </a:rPr>
              <a:t>Pembahas</a:t>
            </a:r>
            <a:r>
              <a:rPr lang="en-US" sz="1200" b="1" dirty="0">
                <a:latin typeface="Nunito" pitchFamily="2" charset="0"/>
              </a:rPr>
              <a:t> </a:t>
            </a:r>
            <a:r>
              <a:rPr lang="id-ID" sz="1200" b="1">
                <a:latin typeface="Nunito" pitchFamily="2" charset="0"/>
              </a:rPr>
              <a:t>1</a:t>
            </a:r>
            <a:endParaRPr lang="en-US" sz="1200" b="1" dirty="0">
              <a:latin typeface="Nunito" pitchFamily="2" charset="0"/>
            </a:endParaRPr>
          </a:p>
          <a:p>
            <a:r>
              <a:rPr lang="sv-SE" sz="1200" b="1" dirty="0">
                <a:latin typeface="Nunito" pitchFamily="2" charset="0"/>
              </a:rPr>
              <a:t>Dr. Ir. Sri Ratna, S.T., M.T</a:t>
            </a:r>
            <a:endParaRPr lang="en-ID" sz="1200" b="1" dirty="0">
              <a:latin typeface="Nunito" pitchFamily="2" charset="0"/>
            </a:endParaRPr>
          </a:p>
        </p:txBody>
      </p:sp>
      <p:sp>
        <p:nvSpPr>
          <p:cNvPr id="15" name="Rectangle 14">
            <a:extLst>
              <a:ext uri="{FF2B5EF4-FFF2-40B4-BE49-F238E27FC236}">
                <a16:creationId xmlns:a16="http://schemas.microsoft.com/office/drawing/2014/main" id="{92FA8A0E-0EBC-41C4-854F-68583FDF808E}"/>
              </a:ext>
            </a:extLst>
          </p:cNvPr>
          <p:cNvSpPr/>
          <p:nvPr/>
        </p:nvSpPr>
        <p:spPr>
          <a:xfrm>
            <a:off x="2988244" y="2745908"/>
            <a:ext cx="3222346" cy="55180"/>
          </a:xfrm>
          <a:prstGeom prst="rect">
            <a:avLst/>
          </a:prstGeom>
          <a:solidFill>
            <a:srgbClr val="BAB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a:ln>
                <a:noFill/>
              </a:ln>
              <a:solidFill>
                <a:schemeClr val="accent1"/>
              </a:solidFill>
              <a:effectLst/>
              <a:uFillTx/>
              <a:latin typeface="+mn-lt"/>
              <a:ea typeface="+mn-ea"/>
              <a:cs typeface="+mn-cs"/>
              <a:sym typeface="Helvetica Neue Medium"/>
            </a:endParaRPr>
          </a:p>
        </p:txBody>
      </p:sp>
      <p:sp>
        <p:nvSpPr>
          <p:cNvPr id="24" name="Google Shape;16;p2">
            <a:extLst>
              <a:ext uri="{FF2B5EF4-FFF2-40B4-BE49-F238E27FC236}">
                <a16:creationId xmlns:a16="http://schemas.microsoft.com/office/drawing/2014/main" id="{28C9AAC8-E042-41B0-8B41-584C4216CA5D}"/>
              </a:ext>
            </a:extLst>
          </p:cNvPr>
          <p:cNvSpPr/>
          <p:nvPr/>
        </p:nvSpPr>
        <p:spPr>
          <a:xfrm>
            <a:off x="136902" y="1125595"/>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p2">
            <a:extLst>
              <a:ext uri="{FF2B5EF4-FFF2-40B4-BE49-F238E27FC236}">
                <a16:creationId xmlns:a16="http://schemas.microsoft.com/office/drawing/2014/main" id="{C2B4344E-6678-459D-822E-A2EF8B1C833D}"/>
              </a:ext>
            </a:extLst>
          </p:cNvPr>
          <p:cNvSpPr/>
          <p:nvPr/>
        </p:nvSpPr>
        <p:spPr>
          <a:xfrm>
            <a:off x="97727" y="2026070"/>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p2">
            <a:extLst>
              <a:ext uri="{FF2B5EF4-FFF2-40B4-BE49-F238E27FC236}">
                <a16:creationId xmlns:a16="http://schemas.microsoft.com/office/drawing/2014/main" id="{8A913DCE-593A-4F5D-B098-0B0614A71DF5}"/>
              </a:ext>
            </a:extLst>
          </p:cNvPr>
          <p:cNvSpPr/>
          <p:nvPr/>
        </p:nvSpPr>
        <p:spPr>
          <a:xfrm rot="10800000">
            <a:off x="5513319" y="799186"/>
            <a:ext cx="3394203"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 name="Google Shape;16;p2">
            <a:extLst>
              <a:ext uri="{FF2B5EF4-FFF2-40B4-BE49-F238E27FC236}">
                <a16:creationId xmlns:a16="http://schemas.microsoft.com/office/drawing/2014/main" id="{67C68CBF-7E58-478D-9324-619945BB29E9}"/>
              </a:ext>
            </a:extLst>
          </p:cNvPr>
          <p:cNvSpPr/>
          <p:nvPr/>
        </p:nvSpPr>
        <p:spPr>
          <a:xfrm rot="11351415">
            <a:off x="8387525" y="4674636"/>
            <a:ext cx="475800" cy="4758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7;p2">
            <a:extLst>
              <a:ext uri="{FF2B5EF4-FFF2-40B4-BE49-F238E27FC236}">
                <a16:creationId xmlns:a16="http://schemas.microsoft.com/office/drawing/2014/main" id="{43F09693-F3BA-4ED5-BF66-87FF9F22733D}"/>
              </a:ext>
            </a:extLst>
          </p:cNvPr>
          <p:cNvSpPr/>
          <p:nvPr/>
        </p:nvSpPr>
        <p:spPr>
          <a:xfrm rot="11351415">
            <a:off x="8792517" y="4194891"/>
            <a:ext cx="211500" cy="2115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Rectangle 20">
            <a:extLst>
              <a:ext uri="{FF2B5EF4-FFF2-40B4-BE49-F238E27FC236}">
                <a16:creationId xmlns:a16="http://schemas.microsoft.com/office/drawing/2014/main" id="{8446C1B7-0D88-4147-B834-8C3F3D0D3C0A}"/>
              </a:ext>
            </a:extLst>
          </p:cNvPr>
          <p:cNvSpPr/>
          <p:nvPr/>
        </p:nvSpPr>
        <p:spPr>
          <a:xfrm rot="5400000">
            <a:off x="2803647" y="4218268"/>
            <a:ext cx="770864" cy="36000"/>
          </a:xfrm>
          <a:prstGeom prst="rect">
            <a:avLst/>
          </a:prstGeom>
          <a:solidFill>
            <a:srgbClr val="BAB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a:ln>
                <a:noFill/>
              </a:ln>
              <a:solidFill>
                <a:schemeClr val="accent1"/>
              </a:solidFill>
              <a:effectLst/>
              <a:uFillTx/>
              <a:latin typeface="+mn-lt"/>
              <a:ea typeface="+mn-ea"/>
              <a:cs typeface="+mn-cs"/>
              <a:sym typeface="Helvetica Neue Medium"/>
            </a:endParaRPr>
          </a:p>
        </p:txBody>
      </p:sp>
      <p:sp>
        <p:nvSpPr>
          <p:cNvPr id="22" name="Rectangle 21">
            <a:extLst>
              <a:ext uri="{FF2B5EF4-FFF2-40B4-BE49-F238E27FC236}">
                <a16:creationId xmlns:a16="http://schemas.microsoft.com/office/drawing/2014/main" id="{51FF09CE-A592-44FE-BC87-E04D48D23569}"/>
              </a:ext>
            </a:extLst>
          </p:cNvPr>
          <p:cNvSpPr/>
          <p:nvPr/>
        </p:nvSpPr>
        <p:spPr>
          <a:xfrm rot="5400000">
            <a:off x="5418759" y="4227265"/>
            <a:ext cx="770864" cy="36000"/>
          </a:xfrm>
          <a:prstGeom prst="rect">
            <a:avLst/>
          </a:prstGeom>
          <a:solidFill>
            <a:srgbClr val="BAB3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a:ln>
                <a:noFill/>
              </a:ln>
              <a:solidFill>
                <a:schemeClr val="accent1"/>
              </a:solidFill>
              <a:effectLst/>
              <a:uFillTx/>
              <a:latin typeface="+mn-lt"/>
              <a:ea typeface="+mn-ea"/>
              <a:cs typeface="+mn-cs"/>
              <a:sym typeface="Helvetica Neue Medium"/>
            </a:endParaRPr>
          </a:p>
        </p:txBody>
      </p:sp>
    </p:spTree>
    <p:extLst>
      <p:ext uri="{BB962C8B-B14F-4D97-AF65-F5344CB8AC3E}">
        <p14:creationId xmlns:p14="http://schemas.microsoft.com/office/powerpoint/2010/main" val="354108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2" name="Google Shape;44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LANDASAN TEORI</a:t>
            </a:r>
            <a:endParaRPr dirty="0"/>
          </a:p>
        </p:txBody>
      </p:sp>
      <p:sp>
        <p:nvSpPr>
          <p:cNvPr id="443" name="Google Shape;443;p31"/>
          <p:cNvSpPr txBox="1">
            <a:spLocks noGrp="1"/>
          </p:cNvSpPr>
          <p:nvPr>
            <p:ph type="title" idx="2"/>
          </p:nvPr>
        </p:nvSpPr>
        <p:spPr>
          <a:xfrm>
            <a:off x="131024" y="1156437"/>
            <a:ext cx="2624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800" dirty="0">
                <a:solidFill>
                  <a:srgbClr val="6E5FFF"/>
                </a:solidFill>
              </a:rPr>
              <a:t>Inkubasi Bisnis </a:t>
            </a:r>
            <a:endParaRPr sz="1800" dirty="0">
              <a:solidFill>
                <a:srgbClr val="6E5FFF"/>
              </a:solidFill>
            </a:endParaRPr>
          </a:p>
        </p:txBody>
      </p:sp>
      <p:sp>
        <p:nvSpPr>
          <p:cNvPr id="444" name="Google Shape;444;p31"/>
          <p:cNvSpPr txBox="1">
            <a:spLocks noGrp="1"/>
          </p:cNvSpPr>
          <p:nvPr>
            <p:ph type="subTitle" idx="1"/>
          </p:nvPr>
        </p:nvSpPr>
        <p:spPr>
          <a:xfrm>
            <a:off x="131024" y="1373285"/>
            <a:ext cx="4309953" cy="123208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200" dirty="0"/>
              <a:t>Inkubator bisnis merupakan salah satu hal penting bagi perekonomian lokal sebagai akibat dari penciptaan nilai, di mana dapat menyalurkan wirausaha dan memungkinkan mereka untuk melepaskan ide dan usaha bisnis mereka ke pasar. (Ramkissoon-babwah &amp; Mc David, 2014; Oliveira &amp; Vieira, 2016)</a:t>
            </a:r>
            <a:endParaRPr sz="1200" dirty="0"/>
          </a:p>
        </p:txBody>
      </p:sp>
      <p:sp>
        <p:nvSpPr>
          <p:cNvPr id="49" name="Google Shape;443;p31">
            <a:extLst>
              <a:ext uri="{FF2B5EF4-FFF2-40B4-BE49-F238E27FC236}">
                <a16:creationId xmlns:a16="http://schemas.microsoft.com/office/drawing/2014/main" id="{D26ABFFE-6E76-4A71-A7D7-2ECC43D479A5}"/>
              </a:ext>
            </a:extLst>
          </p:cNvPr>
          <p:cNvSpPr txBox="1">
            <a:spLocks/>
          </p:cNvSpPr>
          <p:nvPr/>
        </p:nvSpPr>
        <p:spPr>
          <a:xfrm>
            <a:off x="131024" y="2661206"/>
            <a:ext cx="2624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Inkubator</a:t>
            </a:r>
          </a:p>
        </p:txBody>
      </p:sp>
      <p:sp>
        <p:nvSpPr>
          <p:cNvPr id="50" name="Google Shape;444;p31">
            <a:extLst>
              <a:ext uri="{FF2B5EF4-FFF2-40B4-BE49-F238E27FC236}">
                <a16:creationId xmlns:a16="http://schemas.microsoft.com/office/drawing/2014/main" id="{347D631E-879C-4ACB-9EFB-CD6642DCB14E}"/>
              </a:ext>
            </a:extLst>
          </p:cNvPr>
          <p:cNvSpPr txBox="1">
            <a:spLocks/>
          </p:cNvSpPr>
          <p:nvPr/>
        </p:nvSpPr>
        <p:spPr>
          <a:xfrm>
            <a:off x="131024" y="2887788"/>
            <a:ext cx="4371500" cy="1232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endParaRPr lang="id-ID" sz="1200" dirty="0"/>
          </a:p>
          <a:p>
            <a:pPr marL="0" indent="0" algn="just"/>
            <a:r>
              <a:rPr lang="id-ID" sz="1200" dirty="0"/>
              <a:t>Berdasarkan Peraturan Presiden RI Nomor 27 Tahun 2013 tentang Pengembangan Inkubator Wirausaha, mendefinisikan Inkubator adalah suatu lembaga intermediasi yang melakukan proses inkubasi terhadap peserta inkubasi (tenant, klien inkubator, atau inkubasi) dan memiliki bangunan fisik untuk ruang usaha sehari-hari bagi peserta inkubasi. </a:t>
            </a:r>
          </a:p>
        </p:txBody>
      </p:sp>
      <p:sp>
        <p:nvSpPr>
          <p:cNvPr id="53" name="Google Shape;443;p31">
            <a:extLst>
              <a:ext uri="{FF2B5EF4-FFF2-40B4-BE49-F238E27FC236}">
                <a16:creationId xmlns:a16="http://schemas.microsoft.com/office/drawing/2014/main" id="{339DA264-DB84-4E07-AD21-C7BA52D386BD}"/>
              </a:ext>
            </a:extLst>
          </p:cNvPr>
          <p:cNvSpPr txBox="1">
            <a:spLocks/>
          </p:cNvSpPr>
          <p:nvPr/>
        </p:nvSpPr>
        <p:spPr>
          <a:xfrm>
            <a:off x="4840980" y="1153421"/>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Puslitbang Inkubator Bisnis  Unila</a:t>
            </a:r>
          </a:p>
        </p:txBody>
      </p:sp>
      <p:sp>
        <p:nvSpPr>
          <p:cNvPr id="54" name="Google Shape;444;p31">
            <a:extLst>
              <a:ext uri="{FF2B5EF4-FFF2-40B4-BE49-F238E27FC236}">
                <a16:creationId xmlns:a16="http://schemas.microsoft.com/office/drawing/2014/main" id="{C32A82DF-C5BE-410C-BE89-C3889F83484D}"/>
              </a:ext>
            </a:extLst>
          </p:cNvPr>
          <p:cNvSpPr txBox="1">
            <a:spLocks/>
          </p:cNvSpPr>
          <p:nvPr/>
        </p:nvSpPr>
        <p:spPr>
          <a:xfrm>
            <a:off x="4831163" y="1514051"/>
            <a:ext cx="4171996" cy="1232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Puslitbang Inkubator Bisnis LPPM Universitas Lampung adalah unit kerja di Unila yang melakukan proses inkubasi terhadap peserta inkubasi (tenant) berupa dukungan bisnis berkualifikasi melalui mentoring, pelatihan, jejaring profesi, dan bantuan mencarikan pendanaan sampai mereka lulus dan dapat bertahan hidup dalam lingkungan yang bersaing. (Anonim, 2020)</a:t>
            </a:r>
          </a:p>
        </p:txBody>
      </p:sp>
      <p:sp>
        <p:nvSpPr>
          <p:cNvPr id="55" name="Google Shape;443;p31">
            <a:extLst>
              <a:ext uri="{FF2B5EF4-FFF2-40B4-BE49-F238E27FC236}">
                <a16:creationId xmlns:a16="http://schemas.microsoft.com/office/drawing/2014/main" id="{5D6849E4-984D-41DF-BF57-13C93AD296F0}"/>
              </a:ext>
            </a:extLst>
          </p:cNvPr>
          <p:cNvSpPr txBox="1">
            <a:spLocks/>
          </p:cNvSpPr>
          <p:nvPr/>
        </p:nvSpPr>
        <p:spPr>
          <a:xfrm>
            <a:off x="4840980" y="2934585"/>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Pengembangan Sistem</a:t>
            </a:r>
          </a:p>
        </p:txBody>
      </p:sp>
      <p:sp>
        <p:nvSpPr>
          <p:cNvPr id="56" name="Google Shape;444;p31">
            <a:extLst>
              <a:ext uri="{FF2B5EF4-FFF2-40B4-BE49-F238E27FC236}">
                <a16:creationId xmlns:a16="http://schemas.microsoft.com/office/drawing/2014/main" id="{A79362A2-EE7B-45B6-BFB7-F139200CAED2}"/>
              </a:ext>
            </a:extLst>
          </p:cNvPr>
          <p:cNvSpPr txBox="1">
            <a:spLocks/>
          </p:cNvSpPr>
          <p:nvPr/>
        </p:nvSpPr>
        <p:spPr>
          <a:xfrm>
            <a:off x="4831163" y="3277139"/>
            <a:ext cx="4124887" cy="71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Pengembangan sistem adalah proses penggantian sistem lama dengan membangun sistem baru atau memperbaiki sistem yang ada sebelumnya (Arif, 2019)</a:t>
            </a:r>
          </a:p>
        </p:txBody>
      </p:sp>
      <p:sp>
        <p:nvSpPr>
          <p:cNvPr id="57" name="TextBox 56">
            <a:extLst>
              <a:ext uri="{FF2B5EF4-FFF2-40B4-BE49-F238E27FC236}">
                <a16:creationId xmlns:a16="http://schemas.microsoft.com/office/drawing/2014/main" id="{0FE6C371-C31B-46B0-B2E0-4B820E28E365}"/>
              </a:ext>
            </a:extLst>
          </p:cNvPr>
          <p:cNvSpPr txBox="1"/>
          <p:nvPr/>
        </p:nvSpPr>
        <p:spPr>
          <a:xfrm>
            <a:off x="456329" y="4619725"/>
            <a:ext cx="1790160" cy="307777"/>
          </a:xfrm>
          <a:prstGeom prst="rect">
            <a:avLst/>
          </a:prstGeom>
          <a:noFill/>
        </p:spPr>
        <p:txBody>
          <a:bodyPr wrap="square" rtlCol="0">
            <a:spAutoFit/>
          </a:bodyPr>
          <a:lstStyle/>
          <a:p>
            <a:r>
              <a:rPr lang="id-ID" dirty="0">
                <a:solidFill>
                  <a:schemeClr val="tx1"/>
                </a:solidFill>
                <a:latin typeface="Cabin" panose="020B0604020202020204" charset="0"/>
              </a:rPr>
              <a:t>Tinjauan pustaka</a:t>
            </a:r>
          </a:p>
        </p:txBody>
      </p:sp>
      <p:cxnSp>
        <p:nvCxnSpPr>
          <p:cNvPr id="58" name="Straight Connector 57">
            <a:extLst>
              <a:ext uri="{FF2B5EF4-FFF2-40B4-BE49-F238E27FC236}">
                <a16:creationId xmlns:a16="http://schemas.microsoft.com/office/drawing/2014/main" id="{8C0E76F9-BCFF-43EB-96E2-E88CD433D2D8}"/>
              </a:ext>
            </a:extLst>
          </p:cNvPr>
          <p:cNvCxnSpPr>
            <a:cxnSpLocks/>
          </p:cNvCxnSpPr>
          <p:nvPr/>
        </p:nvCxnSpPr>
        <p:spPr>
          <a:xfrm>
            <a:off x="325635" y="47961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59" name="Google Shape;104;p7">
            <a:extLst>
              <a:ext uri="{FF2B5EF4-FFF2-40B4-BE49-F238E27FC236}">
                <a16:creationId xmlns:a16="http://schemas.microsoft.com/office/drawing/2014/main" id="{D372D9CC-B233-4C2C-B7F7-CD6F58EAF16F}"/>
              </a:ext>
            </a:extLst>
          </p:cNvPr>
          <p:cNvSpPr/>
          <p:nvPr/>
        </p:nvSpPr>
        <p:spPr>
          <a:xfrm rot="10800000" flipH="1">
            <a:off x="284488" y="4907109"/>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337188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2" name="Google Shape;44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TINJAUAN PUSTAKA</a:t>
            </a:r>
            <a:endParaRPr dirty="0"/>
          </a:p>
        </p:txBody>
      </p:sp>
      <p:sp>
        <p:nvSpPr>
          <p:cNvPr id="443" name="Google Shape;443;p31"/>
          <p:cNvSpPr txBox="1">
            <a:spLocks noGrp="1"/>
          </p:cNvSpPr>
          <p:nvPr>
            <p:ph type="title" idx="2"/>
          </p:nvPr>
        </p:nvSpPr>
        <p:spPr>
          <a:xfrm>
            <a:off x="131024" y="1156437"/>
            <a:ext cx="2624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800" dirty="0">
                <a:solidFill>
                  <a:srgbClr val="6E5FFF"/>
                </a:solidFill>
              </a:rPr>
              <a:t>Aplikasi Web</a:t>
            </a:r>
          </a:p>
        </p:txBody>
      </p:sp>
      <p:sp>
        <p:nvSpPr>
          <p:cNvPr id="444" name="Google Shape;444;p31"/>
          <p:cNvSpPr txBox="1">
            <a:spLocks noGrp="1"/>
          </p:cNvSpPr>
          <p:nvPr>
            <p:ph type="subTitle" idx="1"/>
          </p:nvPr>
        </p:nvSpPr>
        <p:spPr>
          <a:xfrm>
            <a:off x="131024" y="1407152"/>
            <a:ext cx="4309953" cy="123208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200" dirty="0"/>
              <a:t>Aplikasi web merupakan program berbentuk perangkat lunak yang berjalan pada suatu sistem tertentu yang berguna untuk membantu pengguna web dalam menjalankan web tersebut. Aplikasi Web merupakan aplikasi yang berjalan diberbagai browser seperti internet Explorer, Mozilla, Opera dan sebagainya (Nugroho ,2010). </a:t>
            </a:r>
            <a:endParaRPr sz="1200" dirty="0"/>
          </a:p>
        </p:txBody>
      </p:sp>
      <p:sp>
        <p:nvSpPr>
          <p:cNvPr id="49" name="Google Shape;443;p31">
            <a:extLst>
              <a:ext uri="{FF2B5EF4-FFF2-40B4-BE49-F238E27FC236}">
                <a16:creationId xmlns:a16="http://schemas.microsoft.com/office/drawing/2014/main" id="{D26ABFFE-6E76-4A71-A7D7-2ECC43D479A5}"/>
              </a:ext>
            </a:extLst>
          </p:cNvPr>
          <p:cNvSpPr txBox="1">
            <a:spLocks/>
          </p:cNvSpPr>
          <p:nvPr/>
        </p:nvSpPr>
        <p:spPr>
          <a:xfrm>
            <a:off x="131024" y="2661206"/>
            <a:ext cx="2624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Sistem Informasi</a:t>
            </a:r>
          </a:p>
        </p:txBody>
      </p:sp>
      <p:sp>
        <p:nvSpPr>
          <p:cNvPr id="50" name="Google Shape;444;p31">
            <a:extLst>
              <a:ext uri="{FF2B5EF4-FFF2-40B4-BE49-F238E27FC236}">
                <a16:creationId xmlns:a16="http://schemas.microsoft.com/office/drawing/2014/main" id="{347D631E-879C-4ACB-9EFB-CD6642DCB14E}"/>
              </a:ext>
            </a:extLst>
          </p:cNvPr>
          <p:cNvSpPr txBox="1">
            <a:spLocks/>
          </p:cNvSpPr>
          <p:nvPr/>
        </p:nvSpPr>
        <p:spPr>
          <a:xfrm>
            <a:off x="131024" y="2887788"/>
            <a:ext cx="4371500" cy="1232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Sistem informasi adalah sistem yang menyatukan aktivitas pengguna sistem dengan teknologi informasi. Sistem informasi berguna untuk mendukung proses transaksi pada operasional sistem dan dapat menyediakan laporan-laporan yang dibutuhkan (Hutahaean, 2015).</a:t>
            </a:r>
          </a:p>
        </p:txBody>
      </p:sp>
      <p:sp>
        <p:nvSpPr>
          <p:cNvPr id="53" name="Google Shape;443;p31">
            <a:extLst>
              <a:ext uri="{FF2B5EF4-FFF2-40B4-BE49-F238E27FC236}">
                <a16:creationId xmlns:a16="http://schemas.microsoft.com/office/drawing/2014/main" id="{339DA264-DB84-4E07-AD21-C7BA52D386BD}"/>
              </a:ext>
            </a:extLst>
          </p:cNvPr>
          <p:cNvSpPr txBox="1">
            <a:spLocks/>
          </p:cNvSpPr>
          <p:nvPr/>
        </p:nvSpPr>
        <p:spPr>
          <a:xfrm>
            <a:off x="4840980" y="1153421"/>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i="1" dirty="0">
                <a:solidFill>
                  <a:srgbClr val="6E5FFF"/>
                </a:solidFill>
              </a:rPr>
              <a:t>Web </a:t>
            </a:r>
            <a:r>
              <a:rPr lang="id-ID" sz="1800" dirty="0">
                <a:solidFill>
                  <a:srgbClr val="6E5FFF"/>
                </a:solidFill>
              </a:rPr>
              <a:t>Framework CodeIgniter 3</a:t>
            </a:r>
          </a:p>
        </p:txBody>
      </p:sp>
      <p:sp>
        <p:nvSpPr>
          <p:cNvPr id="54" name="Google Shape;444;p31">
            <a:extLst>
              <a:ext uri="{FF2B5EF4-FFF2-40B4-BE49-F238E27FC236}">
                <a16:creationId xmlns:a16="http://schemas.microsoft.com/office/drawing/2014/main" id="{C32A82DF-C5BE-410C-BE89-C3889F83484D}"/>
              </a:ext>
            </a:extLst>
          </p:cNvPr>
          <p:cNvSpPr txBox="1">
            <a:spLocks/>
          </p:cNvSpPr>
          <p:nvPr/>
        </p:nvSpPr>
        <p:spPr>
          <a:xfrm>
            <a:off x="4831163" y="1492017"/>
            <a:ext cx="4171996" cy="1232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CodeIgniter 3 merupakan framework web yang digunakan para web developer untuk mempercepat pekerjaan dalam pengembangan sebuah website. CodeIgniter adalah framework PHP yang kuat dan ringan, dibuat untuk pengembang yang membutuhkan aplikasi yang sederhana dan elegan tetapi berfitur lengkap (CodeIgniter, 2021).</a:t>
            </a:r>
          </a:p>
        </p:txBody>
      </p:sp>
      <p:sp>
        <p:nvSpPr>
          <p:cNvPr id="55" name="Google Shape;443;p31">
            <a:extLst>
              <a:ext uri="{FF2B5EF4-FFF2-40B4-BE49-F238E27FC236}">
                <a16:creationId xmlns:a16="http://schemas.microsoft.com/office/drawing/2014/main" id="{5D6849E4-984D-41DF-BF57-13C93AD296F0}"/>
              </a:ext>
            </a:extLst>
          </p:cNvPr>
          <p:cNvSpPr txBox="1">
            <a:spLocks/>
          </p:cNvSpPr>
          <p:nvPr/>
        </p:nvSpPr>
        <p:spPr>
          <a:xfrm>
            <a:off x="4840980" y="2934585"/>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Model View Controller</a:t>
            </a:r>
          </a:p>
        </p:txBody>
      </p:sp>
      <p:sp>
        <p:nvSpPr>
          <p:cNvPr id="56" name="Google Shape;444;p31">
            <a:extLst>
              <a:ext uri="{FF2B5EF4-FFF2-40B4-BE49-F238E27FC236}">
                <a16:creationId xmlns:a16="http://schemas.microsoft.com/office/drawing/2014/main" id="{A79362A2-EE7B-45B6-BFB7-F139200CAED2}"/>
              </a:ext>
            </a:extLst>
          </p:cNvPr>
          <p:cNvSpPr txBox="1">
            <a:spLocks/>
          </p:cNvSpPr>
          <p:nvPr/>
        </p:nvSpPr>
        <p:spPr>
          <a:xfrm>
            <a:off x="4831163" y="3633609"/>
            <a:ext cx="4124887" cy="71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Model View Controller atau sering juga disebut sebagai MVC adalah salah satu arsitektur perangkat lunak yang banyak digunakan oleh Framework berorientasi objek. MVC memisahkan pengembangan aplikasi menjadi 3 komponen seperti manipulasi data yang dilakukan pada Model, antarmuka aplikasi yang berada pada View, dan bagian yang menjadi kontrol dalam sebuah aplikasi dibuat pada Controller (Pote dan Rada, 2020). </a:t>
            </a:r>
          </a:p>
        </p:txBody>
      </p:sp>
      <p:sp>
        <p:nvSpPr>
          <p:cNvPr id="57" name="TextBox 56">
            <a:extLst>
              <a:ext uri="{FF2B5EF4-FFF2-40B4-BE49-F238E27FC236}">
                <a16:creationId xmlns:a16="http://schemas.microsoft.com/office/drawing/2014/main" id="{0FE6C371-C31B-46B0-B2E0-4B820E28E365}"/>
              </a:ext>
            </a:extLst>
          </p:cNvPr>
          <p:cNvSpPr txBox="1"/>
          <p:nvPr/>
        </p:nvSpPr>
        <p:spPr>
          <a:xfrm>
            <a:off x="456329" y="4619725"/>
            <a:ext cx="1790160" cy="307777"/>
          </a:xfrm>
          <a:prstGeom prst="rect">
            <a:avLst/>
          </a:prstGeom>
          <a:noFill/>
        </p:spPr>
        <p:txBody>
          <a:bodyPr wrap="square" rtlCol="0">
            <a:spAutoFit/>
          </a:bodyPr>
          <a:lstStyle/>
          <a:p>
            <a:r>
              <a:rPr lang="id-ID" dirty="0">
                <a:solidFill>
                  <a:schemeClr val="tx1"/>
                </a:solidFill>
                <a:latin typeface="Cabin" panose="020B0604020202020204" charset="0"/>
              </a:rPr>
              <a:t>Tinjauan pustaka</a:t>
            </a:r>
          </a:p>
        </p:txBody>
      </p:sp>
      <p:cxnSp>
        <p:nvCxnSpPr>
          <p:cNvPr id="58" name="Straight Connector 57">
            <a:extLst>
              <a:ext uri="{FF2B5EF4-FFF2-40B4-BE49-F238E27FC236}">
                <a16:creationId xmlns:a16="http://schemas.microsoft.com/office/drawing/2014/main" id="{8C0E76F9-BCFF-43EB-96E2-E88CD433D2D8}"/>
              </a:ext>
            </a:extLst>
          </p:cNvPr>
          <p:cNvCxnSpPr>
            <a:cxnSpLocks/>
          </p:cNvCxnSpPr>
          <p:nvPr/>
        </p:nvCxnSpPr>
        <p:spPr>
          <a:xfrm>
            <a:off x="325635" y="47961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59" name="Google Shape;104;p7">
            <a:extLst>
              <a:ext uri="{FF2B5EF4-FFF2-40B4-BE49-F238E27FC236}">
                <a16:creationId xmlns:a16="http://schemas.microsoft.com/office/drawing/2014/main" id="{D372D9CC-B233-4C2C-B7F7-CD6F58EAF16F}"/>
              </a:ext>
            </a:extLst>
          </p:cNvPr>
          <p:cNvSpPr/>
          <p:nvPr/>
        </p:nvSpPr>
        <p:spPr>
          <a:xfrm rot="10800000" flipH="1">
            <a:off x="284488" y="4907109"/>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296431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2" name="Google Shape;442;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TINJAUAN PUSTAKA</a:t>
            </a:r>
            <a:endParaRPr dirty="0"/>
          </a:p>
        </p:txBody>
      </p:sp>
      <p:sp>
        <p:nvSpPr>
          <p:cNvPr id="443" name="Google Shape;443;p31"/>
          <p:cNvSpPr txBox="1">
            <a:spLocks noGrp="1"/>
          </p:cNvSpPr>
          <p:nvPr>
            <p:ph type="title" idx="2"/>
          </p:nvPr>
        </p:nvSpPr>
        <p:spPr>
          <a:xfrm>
            <a:off x="140841" y="1025112"/>
            <a:ext cx="2624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800" dirty="0">
                <a:solidFill>
                  <a:srgbClr val="6E5FFF"/>
                </a:solidFill>
              </a:rPr>
              <a:t>Bahasa PHP</a:t>
            </a:r>
          </a:p>
        </p:txBody>
      </p:sp>
      <p:sp>
        <p:nvSpPr>
          <p:cNvPr id="444" name="Google Shape;444;p31"/>
          <p:cNvSpPr txBox="1">
            <a:spLocks noGrp="1"/>
          </p:cNvSpPr>
          <p:nvPr>
            <p:ph type="subTitle" idx="1"/>
          </p:nvPr>
        </p:nvSpPr>
        <p:spPr>
          <a:xfrm>
            <a:off x="171614" y="1173784"/>
            <a:ext cx="4309953" cy="1232088"/>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200" dirty="0"/>
              <a:t>PHP </a:t>
            </a:r>
            <a:r>
              <a:rPr lang="id-ID" sz="1200" i="1" dirty="0"/>
              <a:t>(Hypertext Preprocessor)</a:t>
            </a:r>
            <a:r>
              <a:rPr lang="id-ID" sz="1200" dirty="0"/>
              <a:t> adalah Bahasa pemrograman serba guna yang populer yang sangat cocok untuk pengembangan web. Cepat, fleksibel, dan pragmatis, PHP memberdayakan segalanya mulai dari blog hingga situs web paling populer di dunia (PHP, 2021).</a:t>
            </a:r>
            <a:endParaRPr sz="1200" dirty="0"/>
          </a:p>
        </p:txBody>
      </p:sp>
      <p:sp>
        <p:nvSpPr>
          <p:cNvPr id="49" name="Google Shape;443;p31">
            <a:extLst>
              <a:ext uri="{FF2B5EF4-FFF2-40B4-BE49-F238E27FC236}">
                <a16:creationId xmlns:a16="http://schemas.microsoft.com/office/drawing/2014/main" id="{D26ABFFE-6E76-4A71-A7D7-2ECC43D479A5}"/>
              </a:ext>
            </a:extLst>
          </p:cNvPr>
          <p:cNvSpPr txBox="1">
            <a:spLocks/>
          </p:cNvSpPr>
          <p:nvPr/>
        </p:nvSpPr>
        <p:spPr>
          <a:xfrm>
            <a:off x="140841" y="2292129"/>
            <a:ext cx="2624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Database</a:t>
            </a:r>
          </a:p>
        </p:txBody>
      </p:sp>
      <p:sp>
        <p:nvSpPr>
          <p:cNvPr id="50" name="Google Shape;444;p31">
            <a:extLst>
              <a:ext uri="{FF2B5EF4-FFF2-40B4-BE49-F238E27FC236}">
                <a16:creationId xmlns:a16="http://schemas.microsoft.com/office/drawing/2014/main" id="{347D631E-879C-4ACB-9EFB-CD6642DCB14E}"/>
              </a:ext>
            </a:extLst>
          </p:cNvPr>
          <p:cNvSpPr txBox="1">
            <a:spLocks/>
          </p:cNvSpPr>
          <p:nvPr/>
        </p:nvSpPr>
        <p:spPr>
          <a:xfrm>
            <a:off x="140841" y="2537552"/>
            <a:ext cx="4371500" cy="8284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Basis data (database) merupakan kumpulan dari data yang saling berhubungan satu dengan yang lainnya, tersimpan dalam perangkat keras komputer dan digunakan perangkat lunak untuk memanipulasinya. (Mulyanto, 2018).</a:t>
            </a:r>
          </a:p>
        </p:txBody>
      </p:sp>
      <p:sp>
        <p:nvSpPr>
          <p:cNvPr id="53" name="Google Shape;443;p31">
            <a:extLst>
              <a:ext uri="{FF2B5EF4-FFF2-40B4-BE49-F238E27FC236}">
                <a16:creationId xmlns:a16="http://schemas.microsoft.com/office/drawing/2014/main" id="{339DA264-DB84-4E07-AD21-C7BA52D386BD}"/>
              </a:ext>
            </a:extLst>
          </p:cNvPr>
          <p:cNvSpPr txBox="1">
            <a:spLocks/>
          </p:cNvSpPr>
          <p:nvPr/>
        </p:nvSpPr>
        <p:spPr>
          <a:xfrm>
            <a:off x="4840980" y="1153421"/>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Black Box Testing</a:t>
            </a:r>
          </a:p>
        </p:txBody>
      </p:sp>
      <p:sp>
        <p:nvSpPr>
          <p:cNvPr id="54" name="Google Shape;444;p31">
            <a:extLst>
              <a:ext uri="{FF2B5EF4-FFF2-40B4-BE49-F238E27FC236}">
                <a16:creationId xmlns:a16="http://schemas.microsoft.com/office/drawing/2014/main" id="{C32A82DF-C5BE-410C-BE89-C3889F83484D}"/>
              </a:ext>
            </a:extLst>
          </p:cNvPr>
          <p:cNvSpPr txBox="1">
            <a:spLocks/>
          </p:cNvSpPr>
          <p:nvPr/>
        </p:nvSpPr>
        <p:spPr>
          <a:xfrm>
            <a:off x="4831163" y="1592871"/>
            <a:ext cx="4171996" cy="1232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Black Box Testing merupakan pengujian suatu aplikasi yang membahas sisi luar suatu aplikasi perangkat lunak, dimana mulai dari tampilan hingga aksi inputan, dalam strategi testing Black Box memiliki beberapa metode salah satunya adalah Equivalence Partitioning. Equivalence Partitioning melakukan pengujian dengan skenario pengujian, hasil yang diharapkan dan hasil pengujian untuk melihat apakah sistem berjalan sesuai atau tidak. (Hidayat dan Muttaqin, 2018),</a:t>
            </a:r>
          </a:p>
        </p:txBody>
      </p:sp>
      <p:sp>
        <p:nvSpPr>
          <p:cNvPr id="55" name="Google Shape;443;p31">
            <a:extLst>
              <a:ext uri="{FF2B5EF4-FFF2-40B4-BE49-F238E27FC236}">
                <a16:creationId xmlns:a16="http://schemas.microsoft.com/office/drawing/2014/main" id="{5D6849E4-984D-41DF-BF57-13C93AD296F0}"/>
              </a:ext>
            </a:extLst>
          </p:cNvPr>
          <p:cNvSpPr txBox="1">
            <a:spLocks/>
          </p:cNvSpPr>
          <p:nvPr/>
        </p:nvSpPr>
        <p:spPr>
          <a:xfrm>
            <a:off x="140841" y="3318119"/>
            <a:ext cx="358302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Metode Prototyping</a:t>
            </a:r>
          </a:p>
        </p:txBody>
      </p:sp>
      <p:sp>
        <p:nvSpPr>
          <p:cNvPr id="56" name="Google Shape;444;p31">
            <a:extLst>
              <a:ext uri="{FF2B5EF4-FFF2-40B4-BE49-F238E27FC236}">
                <a16:creationId xmlns:a16="http://schemas.microsoft.com/office/drawing/2014/main" id="{A79362A2-EE7B-45B6-BFB7-F139200CAED2}"/>
              </a:ext>
            </a:extLst>
          </p:cNvPr>
          <p:cNvSpPr txBox="1">
            <a:spLocks/>
          </p:cNvSpPr>
          <p:nvPr/>
        </p:nvSpPr>
        <p:spPr>
          <a:xfrm>
            <a:off x="161797" y="3723854"/>
            <a:ext cx="4319770" cy="712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Protoyping merupakan metode pengembangan perangkat lunak yang bekerja dengan cara menyederhanakan proses dari pengembangan sistem yang biasanya dilakukan karena prototype merupakan bentuk dari Rapid Application Development (RAD). (Sommerville, 2016). </a:t>
            </a:r>
          </a:p>
        </p:txBody>
      </p:sp>
      <p:sp>
        <p:nvSpPr>
          <p:cNvPr id="57" name="TextBox 56">
            <a:extLst>
              <a:ext uri="{FF2B5EF4-FFF2-40B4-BE49-F238E27FC236}">
                <a16:creationId xmlns:a16="http://schemas.microsoft.com/office/drawing/2014/main" id="{0FE6C371-C31B-46B0-B2E0-4B820E28E365}"/>
              </a:ext>
            </a:extLst>
          </p:cNvPr>
          <p:cNvSpPr txBox="1"/>
          <p:nvPr/>
        </p:nvSpPr>
        <p:spPr>
          <a:xfrm>
            <a:off x="456329" y="4619725"/>
            <a:ext cx="1790160" cy="307777"/>
          </a:xfrm>
          <a:prstGeom prst="rect">
            <a:avLst/>
          </a:prstGeom>
          <a:noFill/>
        </p:spPr>
        <p:txBody>
          <a:bodyPr wrap="square" rtlCol="0">
            <a:spAutoFit/>
          </a:bodyPr>
          <a:lstStyle/>
          <a:p>
            <a:r>
              <a:rPr lang="id-ID" dirty="0">
                <a:solidFill>
                  <a:schemeClr val="tx1"/>
                </a:solidFill>
                <a:latin typeface="Cabin" panose="020B0604020202020204" charset="0"/>
              </a:rPr>
              <a:t>Tinjauan pustaka</a:t>
            </a:r>
          </a:p>
        </p:txBody>
      </p:sp>
      <p:cxnSp>
        <p:nvCxnSpPr>
          <p:cNvPr id="58" name="Straight Connector 57">
            <a:extLst>
              <a:ext uri="{FF2B5EF4-FFF2-40B4-BE49-F238E27FC236}">
                <a16:creationId xmlns:a16="http://schemas.microsoft.com/office/drawing/2014/main" id="{8C0E76F9-BCFF-43EB-96E2-E88CD433D2D8}"/>
              </a:ext>
            </a:extLst>
          </p:cNvPr>
          <p:cNvCxnSpPr>
            <a:cxnSpLocks/>
          </p:cNvCxnSpPr>
          <p:nvPr/>
        </p:nvCxnSpPr>
        <p:spPr>
          <a:xfrm>
            <a:off x="325635" y="47961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59" name="Google Shape;104;p7">
            <a:extLst>
              <a:ext uri="{FF2B5EF4-FFF2-40B4-BE49-F238E27FC236}">
                <a16:creationId xmlns:a16="http://schemas.microsoft.com/office/drawing/2014/main" id="{D372D9CC-B233-4C2C-B7F7-CD6F58EAF16F}"/>
              </a:ext>
            </a:extLst>
          </p:cNvPr>
          <p:cNvSpPr/>
          <p:nvPr/>
        </p:nvSpPr>
        <p:spPr>
          <a:xfrm rot="10800000" flipH="1">
            <a:off x="284488" y="4907109"/>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6" name="Google Shape;443;p31">
            <a:extLst>
              <a:ext uri="{FF2B5EF4-FFF2-40B4-BE49-F238E27FC236}">
                <a16:creationId xmlns:a16="http://schemas.microsoft.com/office/drawing/2014/main" id="{6693305B-2844-4851-B69F-8A1FF8D1BA7C}"/>
              </a:ext>
            </a:extLst>
          </p:cNvPr>
          <p:cNvSpPr txBox="1">
            <a:spLocks/>
          </p:cNvSpPr>
          <p:nvPr/>
        </p:nvSpPr>
        <p:spPr>
          <a:xfrm>
            <a:off x="4835126" y="3076518"/>
            <a:ext cx="2624400" cy="36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Cormorant Unicase"/>
              <a:buNone/>
              <a:defRPr sz="2000" b="1" i="0" u="none" strike="noStrike" cap="none">
                <a:solidFill>
                  <a:schemeClr val="dk1"/>
                </a:solidFill>
                <a:latin typeface="Cabin"/>
                <a:ea typeface="Cabin"/>
                <a:cs typeface="Cabin"/>
                <a:sym typeface="Cabin"/>
              </a:defRPr>
            </a:lvl1pPr>
            <a:lvl2pPr marR="0" lvl="1"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500"/>
              <a:buFont typeface="Fira Sans"/>
              <a:buNone/>
              <a:defRPr sz="2500" b="1" i="0" u="none" strike="noStrike" cap="none">
                <a:solidFill>
                  <a:schemeClr val="dk1"/>
                </a:solidFill>
                <a:latin typeface="Fira Sans"/>
                <a:ea typeface="Fira Sans"/>
                <a:cs typeface="Fira Sans"/>
                <a:sym typeface="Fira Sans"/>
              </a:defRPr>
            </a:lvl9pPr>
          </a:lstStyle>
          <a:p>
            <a:r>
              <a:rPr lang="id-ID" sz="1800" dirty="0">
                <a:solidFill>
                  <a:srgbClr val="6E5FFF"/>
                </a:solidFill>
              </a:rPr>
              <a:t>UML</a:t>
            </a:r>
          </a:p>
        </p:txBody>
      </p:sp>
      <p:sp>
        <p:nvSpPr>
          <p:cNvPr id="17" name="Google Shape;444;p31">
            <a:extLst>
              <a:ext uri="{FF2B5EF4-FFF2-40B4-BE49-F238E27FC236}">
                <a16:creationId xmlns:a16="http://schemas.microsoft.com/office/drawing/2014/main" id="{07FA2DA7-F269-4FAF-A842-69D4DCD088C7}"/>
              </a:ext>
            </a:extLst>
          </p:cNvPr>
          <p:cNvSpPr txBox="1">
            <a:spLocks/>
          </p:cNvSpPr>
          <p:nvPr/>
        </p:nvSpPr>
        <p:spPr>
          <a:xfrm>
            <a:off x="4856230" y="3534021"/>
            <a:ext cx="4125973" cy="8284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200" dirty="0"/>
              <a:t>UML (Unified Modelling Language) adalah bahasa pemodelan standar yang memiliki sintak dan semantik UML didasarkan pada konsep pemodelan Object Oriented, karena konsep ini menggambarkan sistem seperti kehidupan nyata dengan adanya objek, dan digambarkan ke dalam simbol simbol yang cukup spesifik. (Widodo, 2011). </a:t>
            </a:r>
          </a:p>
        </p:txBody>
      </p:sp>
    </p:spTree>
    <p:extLst>
      <p:ext uri="{BB962C8B-B14F-4D97-AF65-F5344CB8AC3E}">
        <p14:creationId xmlns:p14="http://schemas.microsoft.com/office/powerpoint/2010/main" val="133661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PENELITIAN TERDAHULU</a:t>
            </a:r>
            <a:endParaRPr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1" y="4649869"/>
            <a:ext cx="1790160" cy="307777"/>
          </a:xfrm>
          <a:prstGeom prst="rect">
            <a:avLst/>
          </a:prstGeom>
          <a:noFill/>
        </p:spPr>
        <p:txBody>
          <a:bodyPr wrap="square" rtlCol="0">
            <a:spAutoFit/>
          </a:bodyPr>
          <a:lstStyle/>
          <a:p>
            <a:r>
              <a:rPr lang="id-ID" dirty="0">
                <a:solidFill>
                  <a:schemeClr val="tx1"/>
                </a:solidFill>
                <a:latin typeface="Cabin" panose="020B0604020202020204" charset="0"/>
              </a:rPr>
              <a:t>Tinjauan pustaka</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aphicFrame>
        <p:nvGraphicFramePr>
          <p:cNvPr id="2" name="Table 2">
            <a:extLst>
              <a:ext uri="{FF2B5EF4-FFF2-40B4-BE49-F238E27FC236}">
                <a16:creationId xmlns:a16="http://schemas.microsoft.com/office/drawing/2014/main" id="{32AECFCE-7A25-4768-BEBB-1D4B2DFD49A2}"/>
              </a:ext>
            </a:extLst>
          </p:cNvPr>
          <p:cNvGraphicFramePr>
            <a:graphicFrameLocks noGrp="1"/>
          </p:cNvGraphicFramePr>
          <p:nvPr>
            <p:extLst>
              <p:ext uri="{D42A27DB-BD31-4B8C-83A1-F6EECF244321}">
                <p14:modId xmlns:p14="http://schemas.microsoft.com/office/powerpoint/2010/main" val="2156883902"/>
              </p:ext>
            </p:extLst>
          </p:nvPr>
        </p:nvGraphicFramePr>
        <p:xfrm>
          <a:off x="720002" y="1149842"/>
          <a:ext cx="7978523" cy="3556968"/>
        </p:xfrm>
        <a:graphic>
          <a:graphicData uri="http://schemas.openxmlformats.org/drawingml/2006/table">
            <a:tbl>
              <a:tblPr firstRow="1" bandRow="1">
                <a:tableStyleId>{E269D01E-BC32-4049-B463-5C60D7B0CCD2}</a:tableStyleId>
              </a:tblPr>
              <a:tblGrid>
                <a:gridCol w="427939">
                  <a:extLst>
                    <a:ext uri="{9D8B030D-6E8A-4147-A177-3AD203B41FA5}">
                      <a16:colId xmlns:a16="http://schemas.microsoft.com/office/drawing/2014/main" val="3089817595"/>
                    </a:ext>
                  </a:extLst>
                </a:gridCol>
                <a:gridCol w="1958135">
                  <a:extLst>
                    <a:ext uri="{9D8B030D-6E8A-4147-A177-3AD203B41FA5}">
                      <a16:colId xmlns:a16="http://schemas.microsoft.com/office/drawing/2014/main" val="1606471585"/>
                    </a:ext>
                  </a:extLst>
                </a:gridCol>
                <a:gridCol w="1081680">
                  <a:extLst>
                    <a:ext uri="{9D8B030D-6E8A-4147-A177-3AD203B41FA5}">
                      <a16:colId xmlns:a16="http://schemas.microsoft.com/office/drawing/2014/main" val="583267641"/>
                    </a:ext>
                  </a:extLst>
                </a:gridCol>
                <a:gridCol w="641849">
                  <a:extLst>
                    <a:ext uri="{9D8B030D-6E8A-4147-A177-3AD203B41FA5}">
                      <a16:colId xmlns:a16="http://schemas.microsoft.com/office/drawing/2014/main" val="2377207155"/>
                    </a:ext>
                  </a:extLst>
                </a:gridCol>
                <a:gridCol w="1020210">
                  <a:extLst>
                    <a:ext uri="{9D8B030D-6E8A-4147-A177-3AD203B41FA5}">
                      <a16:colId xmlns:a16="http://schemas.microsoft.com/office/drawing/2014/main" val="549115189"/>
                    </a:ext>
                  </a:extLst>
                </a:gridCol>
                <a:gridCol w="2848710">
                  <a:extLst>
                    <a:ext uri="{9D8B030D-6E8A-4147-A177-3AD203B41FA5}">
                      <a16:colId xmlns:a16="http://schemas.microsoft.com/office/drawing/2014/main" val="1489118465"/>
                    </a:ext>
                  </a:extLst>
                </a:gridCol>
              </a:tblGrid>
              <a:tr h="396482">
                <a:tc>
                  <a:txBody>
                    <a:bodyPr/>
                    <a:lstStyle/>
                    <a:p>
                      <a:pPr algn="ctr"/>
                      <a:r>
                        <a:rPr lang="id-ID" sz="1200" dirty="0">
                          <a:solidFill>
                            <a:schemeClr val="accent3"/>
                          </a:solidFill>
                          <a:latin typeface="Cabin" panose="020B0604020202020204" charset="0"/>
                        </a:rPr>
                        <a:t>NO</a:t>
                      </a:r>
                    </a:p>
                  </a:txBody>
                  <a:tcPr anchor="ctr"/>
                </a:tc>
                <a:tc>
                  <a:txBody>
                    <a:bodyPr/>
                    <a:lstStyle/>
                    <a:p>
                      <a:pPr algn="ctr"/>
                      <a:r>
                        <a:rPr lang="id-ID" sz="1200" dirty="0">
                          <a:solidFill>
                            <a:schemeClr val="accent3"/>
                          </a:solidFill>
                          <a:latin typeface="Cabin" panose="020B0604020202020204" charset="0"/>
                        </a:rPr>
                        <a:t>Judul Penelitian </a:t>
                      </a:r>
                    </a:p>
                  </a:txBody>
                  <a:tcPr anchor="ctr"/>
                </a:tc>
                <a:tc>
                  <a:txBody>
                    <a:bodyPr/>
                    <a:lstStyle/>
                    <a:p>
                      <a:pPr algn="ctr"/>
                      <a:r>
                        <a:rPr lang="id-ID" sz="1200" dirty="0">
                          <a:solidFill>
                            <a:schemeClr val="accent3"/>
                          </a:solidFill>
                          <a:latin typeface="Cabin" panose="020B0604020202020204" charset="0"/>
                        </a:rPr>
                        <a:t>Peneliti</a:t>
                      </a:r>
                    </a:p>
                  </a:txBody>
                  <a:tcPr anchor="ctr"/>
                </a:tc>
                <a:tc>
                  <a:txBody>
                    <a:bodyPr/>
                    <a:lstStyle/>
                    <a:p>
                      <a:pPr algn="ctr"/>
                      <a:r>
                        <a:rPr lang="id-ID" sz="1200" dirty="0">
                          <a:solidFill>
                            <a:schemeClr val="accent3"/>
                          </a:solidFill>
                          <a:latin typeface="Cabin" panose="020B0604020202020204" charset="0"/>
                        </a:rPr>
                        <a:t>Tahun</a:t>
                      </a:r>
                    </a:p>
                  </a:txBody>
                  <a:tcPr anchor="ctr"/>
                </a:tc>
                <a:tc>
                  <a:txBody>
                    <a:bodyPr/>
                    <a:lstStyle/>
                    <a:p>
                      <a:pPr algn="ctr"/>
                      <a:r>
                        <a:rPr lang="id-ID" sz="1200" dirty="0">
                          <a:solidFill>
                            <a:schemeClr val="accent3"/>
                          </a:solidFill>
                          <a:latin typeface="Cabin" panose="020B0604020202020204" charset="0"/>
                        </a:rPr>
                        <a:t>Metode</a:t>
                      </a:r>
                    </a:p>
                  </a:txBody>
                  <a:tcPr anchor="ctr"/>
                </a:tc>
                <a:tc>
                  <a:txBody>
                    <a:bodyPr/>
                    <a:lstStyle/>
                    <a:p>
                      <a:pPr algn="ctr"/>
                      <a:r>
                        <a:rPr lang="id-ID" sz="1200" dirty="0">
                          <a:solidFill>
                            <a:schemeClr val="accent3"/>
                          </a:solidFill>
                          <a:latin typeface="Cabin" panose="020B0604020202020204" charset="0"/>
                        </a:rPr>
                        <a:t>Hasil</a:t>
                      </a:r>
                    </a:p>
                  </a:txBody>
                  <a:tcPr anchor="ctr"/>
                </a:tc>
                <a:extLst>
                  <a:ext uri="{0D108BD9-81ED-4DB2-BD59-A6C34878D82A}">
                    <a16:rowId xmlns:a16="http://schemas.microsoft.com/office/drawing/2014/main" val="2066231568"/>
                  </a:ext>
                </a:extLst>
              </a:tr>
              <a:tr h="1317172">
                <a:tc>
                  <a:txBody>
                    <a:bodyPr/>
                    <a:lstStyle/>
                    <a:p>
                      <a:pPr algn="ctr"/>
                      <a:r>
                        <a:rPr lang="id-ID" sz="1200" dirty="0">
                          <a:solidFill>
                            <a:schemeClr val="accent3"/>
                          </a:solidFill>
                          <a:latin typeface="Cabin" panose="020B0604020202020204" charset="0"/>
                        </a:rPr>
                        <a:t>1</a:t>
                      </a:r>
                    </a:p>
                  </a:txBody>
                  <a:tcPr anchor="ctr"/>
                </a:tc>
                <a:tc>
                  <a:txBody>
                    <a:bodyPr/>
                    <a:lstStyle/>
                    <a:p>
                      <a:pPr algn="l"/>
                      <a:r>
                        <a:rPr lang="sv-SE" sz="1200" dirty="0">
                          <a:solidFill>
                            <a:schemeClr val="accent3"/>
                          </a:solidFill>
                          <a:latin typeface="Cabin" panose="020B0604020202020204" charset="0"/>
                        </a:rPr>
                        <a:t>Konsep Model Bisnis Inkubasi Online dengan Perspektif Triple Helix (Studi Kasus: studi kasus inkubator bisnis Institut Teknologi Sepuluh Nopember)</a:t>
                      </a:r>
                      <a:endParaRPr lang="id-ID" sz="1200" dirty="0">
                        <a:solidFill>
                          <a:schemeClr val="accent3"/>
                        </a:solidFill>
                        <a:latin typeface="Cabin" panose="020B0604020202020204" charset="0"/>
                      </a:endParaRPr>
                    </a:p>
                  </a:txBody>
                  <a:tcPr anchor="ctr"/>
                </a:tc>
                <a:tc>
                  <a:txBody>
                    <a:bodyPr/>
                    <a:lstStyle/>
                    <a:p>
                      <a:pPr algn="l"/>
                      <a:r>
                        <a:rPr lang="id-ID" sz="1200" dirty="0">
                          <a:solidFill>
                            <a:schemeClr val="accent3"/>
                          </a:solidFill>
                          <a:latin typeface="Cabin" panose="020B0604020202020204" charset="0"/>
                        </a:rPr>
                        <a:t>Khoirunnissa Nur Abidah, Imam Baihaqi, dan Satria Fadil Persada</a:t>
                      </a:r>
                    </a:p>
                  </a:txBody>
                  <a:tcPr anchor="ctr"/>
                </a:tc>
                <a:tc>
                  <a:txBody>
                    <a:bodyPr/>
                    <a:lstStyle/>
                    <a:p>
                      <a:pPr algn="l"/>
                      <a:r>
                        <a:rPr lang="id-ID" sz="1200" dirty="0">
                          <a:solidFill>
                            <a:schemeClr val="accent3"/>
                          </a:solidFill>
                          <a:latin typeface="Cabin" panose="020B0604020202020204" charset="0"/>
                        </a:rPr>
                        <a:t>2020</a:t>
                      </a:r>
                    </a:p>
                  </a:txBody>
                  <a:tcPr anchor="ctr"/>
                </a:tc>
                <a:tc>
                  <a:txBody>
                    <a:bodyPr/>
                    <a:lstStyle/>
                    <a:p>
                      <a:pPr algn="l"/>
                      <a:r>
                        <a:rPr lang="id-ID" sz="1200" dirty="0">
                          <a:solidFill>
                            <a:schemeClr val="accent3"/>
                          </a:solidFill>
                          <a:latin typeface="Cabin" panose="020B0604020202020204" charset="0"/>
                        </a:rPr>
                        <a:t>Kerangka  kerja  business model canvas (BMC). </a:t>
                      </a:r>
                    </a:p>
                  </a:txBody>
                  <a:tcPr anchor="ctr"/>
                </a:tc>
                <a:tc>
                  <a:txBody>
                    <a:bodyPr/>
                    <a:lstStyle/>
                    <a:p>
                      <a:pPr algn="l"/>
                      <a:r>
                        <a:rPr lang="id-ID" sz="1200" dirty="0">
                          <a:solidFill>
                            <a:schemeClr val="accent3"/>
                          </a:solidFill>
                          <a:latin typeface="Cabin" panose="020B0604020202020204" charset="0"/>
                        </a:rPr>
                        <a:t>Rekomendasi model bisnis serta prototipe sistem untuk membangun sebuah platform digital yang dapat dikembangkan oleh inkubator bisnis berdasarkan konsep triple helix</a:t>
                      </a:r>
                    </a:p>
                  </a:txBody>
                  <a:tcPr anchor="ctr"/>
                </a:tc>
                <a:extLst>
                  <a:ext uri="{0D108BD9-81ED-4DB2-BD59-A6C34878D82A}">
                    <a16:rowId xmlns:a16="http://schemas.microsoft.com/office/drawing/2014/main" val="1878609924"/>
                  </a:ext>
                </a:extLst>
              </a:tr>
              <a:tr h="965926">
                <a:tc>
                  <a:txBody>
                    <a:bodyPr/>
                    <a:lstStyle/>
                    <a:p>
                      <a:pPr algn="ctr"/>
                      <a:r>
                        <a:rPr lang="id-ID" sz="1200" dirty="0">
                          <a:solidFill>
                            <a:schemeClr val="accent3"/>
                          </a:solidFill>
                          <a:latin typeface="Cabin" panose="020B0604020202020204" charset="0"/>
                        </a:rPr>
                        <a:t>2</a:t>
                      </a:r>
                    </a:p>
                  </a:txBody>
                  <a:tcPr anchor="ctr"/>
                </a:tc>
                <a:tc>
                  <a:txBody>
                    <a:bodyPr/>
                    <a:lstStyle/>
                    <a:p>
                      <a:r>
                        <a:rPr lang="id-ID" sz="1200" dirty="0">
                          <a:solidFill>
                            <a:schemeClr val="accent3"/>
                          </a:solidFill>
                          <a:latin typeface="Cabin" panose="020B0604020202020204" charset="0"/>
                        </a:rPr>
                        <a:t>Inkubator Bisnis Modern Berbasis I-Learning Untuk Menciptakan Kreativitas Startup Di Indonesia</a:t>
                      </a:r>
                    </a:p>
                  </a:txBody>
                  <a:tcPr anchor="ctr"/>
                </a:tc>
                <a:tc>
                  <a:txBody>
                    <a:bodyPr/>
                    <a:lstStyle/>
                    <a:p>
                      <a:r>
                        <a:rPr lang="nl-NL" sz="1200" dirty="0">
                          <a:solidFill>
                            <a:schemeClr val="accent3"/>
                          </a:solidFill>
                          <a:latin typeface="Cabin" panose="020B0604020202020204" charset="0"/>
                        </a:rPr>
                        <a:t>Wendy Zulkarnain dan Sheila Andini</a:t>
                      </a:r>
                      <a:endParaRPr lang="id-ID" sz="1200" dirty="0">
                        <a:solidFill>
                          <a:schemeClr val="accent3"/>
                        </a:solidFill>
                        <a:latin typeface="Cabin" panose="020B0604020202020204" charset="0"/>
                      </a:endParaRPr>
                    </a:p>
                  </a:txBody>
                  <a:tcPr anchor="ctr"/>
                </a:tc>
                <a:tc>
                  <a:txBody>
                    <a:bodyPr/>
                    <a:lstStyle/>
                    <a:p>
                      <a:r>
                        <a:rPr lang="id-ID" sz="1200" dirty="0">
                          <a:solidFill>
                            <a:schemeClr val="accent3"/>
                          </a:solidFill>
                          <a:latin typeface="Cabin" panose="020B0604020202020204" charset="0"/>
                        </a:rPr>
                        <a:t>2020</a:t>
                      </a:r>
                    </a:p>
                  </a:txBody>
                  <a:tcPr anchor="ctr"/>
                </a:tc>
                <a:tc>
                  <a:txBody>
                    <a:bodyPr/>
                    <a:lstStyle/>
                    <a:p>
                      <a:r>
                        <a:rPr lang="id-ID" sz="1200" dirty="0">
                          <a:solidFill>
                            <a:schemeClr val="accent3"/>
                          </a:solidFill>
                          <a:latin typeface="Cabin" panose="020B0604020202020204" charset="0"/>
                        </a:rPr>
                        <a:t>Waterfall </a:t>
                      </a:r>
                    </a:p>
                  </a:txBody>
                  <a:tcPr anchor="ctr"/>
                </a:tc>
                <a:tc>
                  <a:txBody>
                    <a:bodyPr/>
                    <a:lstStyle/>
                    <a:p>
                      <a:r>
                        <a:rPr lang="id-ID" sz="1200" dirty="0">
                          <a:solidFill>
                            <a:schemeClr val="accent3"/>
                          </a:solidFill>
                          <a:latin typeface="Cabin" panose="020B0604020202020204" charset="0"/>
                        </a:rPr>
                        <a:t>Inkubasi bisnis berbasis i-Learning  sebagai wadah dan sumber belajar</a:t>
                      </a:r>
                    </a:p>
                  </a:txBody>
                  <a:tcPr anchor="ctr"/>
                </a:tc>
                <a:extLst>
                  <a:ext uri="{0D108BD9-81ED-4DB2-BD59-A6C34878D82A}">
                    <a16:rowId xmlns:a16="http://schemas.microsoft.com/office/drawing/2014/main" val="940901095"/>
                  </a:ext>
                </a:extLst>
              </a:tr>
              <a:tr h="790303">
                <a:tc>
                  <a:txBody>
                    <a:bodyPr/>
                    <a:lstStyle/>
                    <a:p>
                      <a:pPr algn="ctr"/>
                      <a:r>
                        <a:rPr lang="id-ID" sz="1200" dirty="0">
                          <a:solidFill>
                            <a:schemeClr val="accent3"/>
                          </a:solidFill>
                          <a:latin typeface="Cabin" panose="020B0604020202020204" charset="0"/>
                        </a:rPr>
                        <a:t>3</a:t>
                      </a:r>
                    </a:p>
                  </a:txBody>
                  <a:tcPr anchor="ctr"/>
                </a:tc>
                <a:tc>
                  <a:txBody>
                    <a:bodyPr/>
                    <a:lstStyle/>
                    <a:p>
                      <a:r>
                        <a:rPr lang="sv-SE" sz="1200" dirty="0">
                          <a:solidFill>
                            <a:schemeClr val="accent3"/>
                          </a:solidFill>
                          <a:latin typeface="Cabin" panose="020B0604020202020204" charset="0"/>
                        </a:rPr>
                        <a:t>Aplikasi Pendaftaran dan Monitoring Tenant Sentra Inovasi dan Inkubator Bisnis Unila</a:t>
                      </a:r>
                      <a:endParaRPr lang="id-ID" sz="1200" dirty="0">
                        <a:solidFill>
                          <a:schemeClr val="accent3"/>
                        </a:solidFill>
                        <a:latin typeface="Cabin" panose="020B0604020202020204" charset="0"/>
                      </a:endParaRPr>
                    </a:p>
                  </a:txBody>
                  <a:tcPr anchor="ctr"/>
                </a:tc>
                <a:tc>
                  <a:txBody>
                    <a:bodyPr/>
                    <a:lstStyle/>
                    <a:p>
                      <a:r>
                        <a:rPr lang="id-ID" sz="1200" dirty="0">
                          <a:solidFill>
                            <a:schemeClr val="accent3"/>
                          </a:solidFill>
                          <a:latin typeface="Cabin" panose="020B0604020202020204" charset="0"/>
                        </a:rPr>
                        <a:t>Mahsa Vania Salsabila</a:t>
                      </a:r>
                    </a:p>
                  </a:txBody>
                  <a:tcPr anchor="ctr"/>
                </a:tc>
                <a:tc>
                  <a:txBody>
                    <a:bodyPr/>
                    <a:lstStyle/>
                    <a:p>
                      <a:r>
                        <a:rPr lang="id-ID" sz="1200" dirty="0">
                          <a:solidFill>
                            <a:schemeClr val="accent3"/>
                          </a:solidFill>
                          <a:latin typeface="Cabin" panose="020B0604020202020204" charset="0"/>
                        </a:rPr>
                        <a:t>2020</a:t>
                      </a:r>
                    </a:p>
                  </a:txBody>
                  <a:tcPr anchor="ctr"/>
                </a:tc>
                <a:tc>
                  <a:txBody>
                    <a:bodyPr/>
                    <a:lstStyle/>
                    <a:p>
                      <a:r>
                        <a:rPr lang="id-ID" sz="1200" dirty="0">
                          <a:solidFill>
                            <a:schemeClr val="accent3"/>
                          </a:solidFill>
                          <a:latin typeface="Cabin" panose="020B0604020202020204" charset="0"/>
                        </a:rPr>
                        <a:t>Waterfall</a:t>
                      </a:r>
                    </a:p>
                  </a:txBody>
                  <a:tcPr anchor="ctr"/>
                </a:tc>
                <a:tc>
                  <a:txBody>
                    <a:bodyPr/>
                    <a:lstStyle/>
                    <a:p>
                      <a:r>
                        <a:rPr lang="id-ID" sz="1200" dirty="0">
                          <a:solidFill>
                            <a:schemeClr val="accent3"/>
                          </a:solidFill>
                          <a:latin typeface="Cabin" panose="020B0604020202020204" charset="0"/>
                        </a:rPr>
                        <a:t>sistem informasi pendaftaran dan monitoring tenant sentra inovasi dan inkubator bisnis Universitas Lampung berbasis website. </a:t>
                      </a:r>
                    </a:p>
                  </a:txBody>
                  <a:tcPr anchor="ctr"/>
                </a:tc>
                <a:extLst>
                  <a:ext uri="{0D108BD9-81ED-4DB2-BD59-A6C34878D82A}">
                    <a16:rowId xmlns:a16="http://schemas.microsoft.com/office/drawing/2014/main" val="2217834953"/>
                  </a:ext>
                </a:extLst>
              </a:tr>
            </a:tbl>
          </a:graphicData>
        </a:graphic>
      </p:graphicFrame>
    </p:spTree>
    <p:extLst>
      <p:ext uri="{BB962C8B-B14F-4D97-AF65-F5344CB8AC3E}">
        <p14:creationId xmlns:p14="http://schemas.microsoft.com/office/powerpoint/2010/main" val="256314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5" name="Google Shape;425;p29"/>
          <p:cNvSpPr txBox="1">
            <a:spLocks noGrp="1"/>
          </p:cNvSpPr>
          <p:nvPr>
            <p:ph type="ctrTitle"/>
          </p:nvPr>
        </p:nvSpPr>
        <p:spPr>
          <a:xfrm>
            <a:off x="420099" y="1745928"/>
            <a:ext cx="7211421" cy="22024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4400" dirty="0">
                <a:solidFill>
                  <a:schemeClr val="lt2"/>
                </a:solidFill>
              </a:rPr>
              <a:t>METODOLOGI PENELITIAN</a:t>
            </a:r>
            <a:endParaRPr sz="8000" b="1" dirty="0"/>
          </a:p>
        </p:txBody>
      </p:sp>
      <p:grpSp>
        <p:nvGrpSpPr>
          <p:cNvPr id="11" name="Google Shape;6952;p65">
            <a:extLst>
              <a:ext uri="{FF2B5EF4-FFF2-40B4-BE49-F238E27FC236}">
                <a16:creationId xmlns:a16="http://schemas.microsoft.com/office/drawing/2014/main" id="{001E27D2-BF62-4EC8-BF27-97EADBDEA991}"/>
              </a:ext>
            </a:extLst>
          </p:cNvPr>
          <p:cNvGrpSpPr/>
          <p:nvPr/>
        </p:nvGrpSpPr>
        <p:grpSpPr>
          <a:xfrm rot="5400000">
            <a:off x="7456922" y="1945583"/>
            <a:ext cx="574511" cy="874709"/>
            <a:chOff x="1715404" y="1112080"/>
            <a:chExt cx="642270" cy="977984"/>
          </a:xfrm>
        </p:grpSpPr>
        <p:grpSp>
          <p:nvGrpSpPr>
            <p:cNvPr id="12" name="Google Shape;6953;p65">
              <a:extLst>
                <a:ext uri="{FF2B5EF4-FFF2-40B4-BE49-F238E27FC236}">
                  <a16:creationId xmlns:a16="http://schemas.microsoft.com/office/drawing/2014/main" id="{2B6857B1-E012-4088-BCFA-D8128E711A16}"/>
                </a:ext>
              </a:extLst>
            </p:cNvPr>
            <p:cNvGrpSpPr/>
            <p:nvPr/>
          </p:nvGrpSpPr>
          <p:grpSpPr>
            <a:xfrm>
              <a:off x="1715404" y="1112080"/>
              <a:ext cx="642270" cy="977984"/>
              <a:chOff x="1715404" y="1112080"/>
              <a:chExt cx="642270" cy="977984"/>
            </a:xfrm>
          </p:grpSpPr>
          <p:sp>
            <p:nvSpPr>
              <p:cNvPr id="22" name="Google Shape;6954;p65">
                <a:extLst>
                  <a:ext uri="{FF2B5EF4-FFF2-40B4-BE49-F238E27FC236}">
                    <a16:creationId xmlns:a16="http://schemas.microsoft.com/office/drawing/2014/main" id="{5FE61A2E-B9BF-4D29-A687-F3B70CB37651}"/>
                  </a:ext>
                </a:extLst>
              </p:cNvPr>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55;p65">
                <a:extLst>
                  <a:ext uri="{FF2B5EF4-FFF2-40B4-BE49-F238E27FC236}">
                    <a16:creationId xmlns:a16="http://schemas.microsoft.com/office/drawing/2014/main" id="{479CB03F-B748-4186-BA79-B6FEA734BA35}"/>
                  </a:ext>
                </a:extLst>
              </p:cNvPr>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956;p65">
              <a:extLst>
                <a:ext uri="{FF2B5EF4-FFF2-40B4-BE49-F238E27FC236}">
                  <a16:creationId xmlns:a16="http://schemas.microsoft.com/office/drawing/2014/main" id="{3B06C898-072D-4D18-BBEC-115DCCF5C4AA}"/>
                </a:ext>
              </a:extLst>
            </p:cNvPr>
            <p:cNvGrpSpPr/>
            <p:nvPr/>
          </p:nvGrpSpPr>
          <p:grpSpPr>
            <a:xfrm>
              <a:off x="1768927" y="1165603"/>
              <a:ext cx="535225" cy="851367"/>
              <a:chOff x="1768927" y="1165603"/>
              <a:chExt cx="535225" cy="851367"/>
            </a:xfrm>
          </p:grpSpPr>
          <p:sp>
            <p:nvSpPr>
              <p:cNvPr id="20" name="Google Shape;6957;p65">
                <a:extLst>
                  <a:ext uri="{FF2B5EF4-FFF2-40B4-BE49-F238E27FC236}">
                    <a16:creationId xmlns:a16="http://schemas.microsoft.com/office/drawing/2014/main" id="{5C1756DE-CCCF-49FF-B369-E1A8BF37C3F5}"/>
                  </a:ext>
                </a:extLst>
              </p:cNvPr>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58;p65">
                <a:extLst>
                  <a:ext uri="{FF2B5EF4-FFF2-40B4-BE49-F238E27FC236}">
                    <a16:creationId xmlns:a16="http://schemas.microsoft.com/office/drawing/2014/main" id="{E4510DCB-96A6-4877-94D9-B035B94B6117}"/>
                  </a:ext>
                </a:extLst>
              </p:cNvPr>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6959;p65">
              <a:extLst>
                <a:ext uri="{FF2B5EF4-FFF2-40B4-BE49-F238E27FC236}">
                  <a16:creationId xmlns:a16="http://schemas.microsoft.com/office/drawing/2014/main" id="{624D23AD-D5DF-4F2A-9834-94B106AA77EB}"/>
                </a:ext>
              </a:extLst>
            </p:cNvPr>
            <p:cNvGrpSpPr/>
            <p:nvPr/>
          </p:nvGrpSpPr>
          <p:grpSpPr>
            <a:xfrm>
              <a:off x="1822449" y="1219125"/>
              <a:ext cx="428180" cy="718859"/>
              <a:chOff x="1822449" y="1219125"/>
              <a:chExt cx="428180" cy="718859"/>
            </a:xfrm>
          </p:grpSpPr>
          <p:sp>
            <p:nvSpPr>
              <p:cNvPr id="18" name="Google Shape;6960;p65">
                <a:extLst>
                  <a:ext uri="{FF2B5EF4-FFF2-40B4-BE49-F238E27FC236}">
                    <a16:creationId xmlns:a16="http://schemas.microsoft.com/office/drawing/2014/main" id="{233CDFE1-2681-4C55-8405-6F50E9C05776}"/>
                  </a:ext>
                </a:extLst>
              </p:cNvPr>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1;p65">
                <a:extLst>
                  <a:ext uri="{FF2B5EF4-FFF2-40B4-BE49-F238E27FC236}">
                    <a16:creationId xmlns:a16="http://schemas.microsoft.com/office/drawing/2014/main" id="{85EFCFAE-8D06-4F2A-8171-4896C2071E4D}"/>
                  </a:ext>
                </a:extLst>
              </p:cNvPr>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962;p65">
              <a:extLst>
                <a:ext uri="{FF2B5EF4-FFF2-40B4-BE49-F238E27FC236}">
                  <a16:creationId xmlns:a16="http://schemas.microsoft.com/office/drawing/2014/main" id="{DFE6394B-E7ED-4C11-B242-F2E7157DC15E}"/>
                </a:ext>
              </a:extLst>
            </p:cNvPr>
            <p:cNvGrpSpPr/>
            <p:nvPr/>
          </p:nvGrpSpPr>
          <p:grpSpPr>
            <a:xfrm>
              <a:off x="1875972" y="1272648"/>
              <a:ext cx="321135" cy="586939"/>
              <a:chOff x="1875972" y="1272648"/>
              <a:chExt cx="321135" cy="586939"/>
            </a:xfrm>
          </p:grpSpPr>
          <p:sp>
            <p:nvSpPr>
              <p:cNvPr id="16" name="Google Shape;6963;p65">
                <a:extLst>
                  <a:ext uri="{FF2B5EF4-FFF2-40B4-BE49-F238E27FC236}">
                    <a16:creationId xmlns:a16="http://schemas.microsoft.com/office/drawing/2014/main" id="{B3E9B189-7060-4363-B9A0-8539EA4D0348}"/>
                  </a:ext>
                </a:extLst>
              </p:cNvPr>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64;p65">
                <a:extLst>
                  <a:ext uri="{FF2B5EF4-FFF2-40B4-BE49-F238E27FC236}">
                    <a16:creationId xmlns:a16="http://schemas.microsoft.com/office/drawing/2014/main" id="{73A74C7E-B44D-4838-9CA8-031FEB6EBA87}"/>
                  </a:ext>
                </a:extLst>
              </p:cNvPr>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1982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4"/>
          <p:cNvSpPr txBox="1">
            <a:spLocks noGrp="1"/>
          </p:cNvSpPr>
          <p:nvPr>
            <p:ph type="title"/>
          </p:nvPr>
        </p:nvSpPr>
        <p:spPr>
          <a:xfrm>
            <a:off x="3567289" y="1593734"/>
            <a:ext cx="4887611" cy="70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id-ID" dirty="0"/>
              <a:t>WAKTU DAN TEMPAT PENELITIAN</a:t>
            </a:r>
          </a:p>
        </p:txBody>
      </p:sp>
      <p:sp>
        <p:nvSpPr>
          <p:cNvPr id="563" name="Google Shape;563;p34"/>
          <p:cNvSpPr txBox="1">
            <a:spLocks noGrp="1"/>
          </p:cNvSpPr>
          <p:nvPr>
            <p:ph type="subTitle" idx="1"/>
          </p:nvPr>
        </p:nvSpPr>
        <p:spPr>
          <a:xfrm>
            <a:off x="3883378" y="2810688"/>
            <a:ext cx="4571522" cy="1251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400" dirty="0"/>
              <a:t>Penelitian ini dilakukan di Jurusan Ilmu Komputer, FMIPA, Universitas Lampung yang terletak di Jalan Soemantri Brojonegoro No.1 Gedong Meneng, Bandar Lampung dan Puslitbang Inkubator Bisnis Universitas Lampung, Bandar Lampung. Waktu Penelitian ini dilakukan pada semester ganjil tahun ajaran 2021/2022.</a:t>
            </a:r>
            <a:endParaRPr sz="1400" dirty="0"/>
          </a:p>
        </p:txBody>
      </p:sp>
      <p:grpSp>
        <p:nvGrpSpPr>
          <p:cNvPr id="564" name="Google Shape;564;p34"/>
          <p:cNvGrpSpPr/>
          <p:nvPr/>
        </p:nvGrpSpPr>
        <p:grpSpPr>
          <a:xfrm>
            <a:off x="804675" y="1056188"/>
            <a:ext cx="2974500" cy="3006100"/>
            <a:chOff x="5456250" y="1056188"/>
            <a:chExt cx="2974500" cy="3006100"/>
          </a:xfrm>
        </p:grpSpPr>
        <p:sp>
          <p:nvSpPr>
            <p:cNvPr id="565" name="Google Shape;565;p34"/>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Oval 8">
            <a:extLst>
              <a:ext uri="{FF2B5EF4-FFF2-40B4-BE49-F238E27FC236}">
                <a16:creationId xmlns:a16="http://schemas.microsoft.com/office/drawing/2014/main" id="{1361AC81-4A43-4A12-86B2-44DB92D3E1E3}"/>
              </a:ext>
            </a:extLst>
          </p:cNvPr>
          <p:cNvSpPr/>
          <p:nvPr/>
        </p:nvSpPr>
        <p:spPr>
          <a:xfrm>
            <a:off x="734339" y="1081212"/>
            <a:ext cx="3048000" cy="3033771"/>
          </a:xfrm>
          <a:prstGeom prst="ellipse">
            <a:avLst/>
          </a:prstGeom>
          <a:blipFill>
            <a:blip r:embed="rId3"/>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dirty="0">
              <a:ln>
                <a:noFill/>
              </a:ln>
              <a:solidFill>
                <a:schemeClr val="accent1"/>
              </a:solidFill>
              <a:effectLst/>
              <a:uFillTx/>
              <a:latin typeface="+mn-lt"/>
              <a:ea typeface="+mn-ea"/>
              <a:cs typeface="+mn-cs"/>
              <a:sym typeface="Helvetica Neue Medium"/>
            </a:endParaRPr>
          </a:p>
        </p:txBody>
      </p:sp>
      <p:sp>
        <p:nvSpPr>
          <p:cNvPr id="13" name="TextBox 12">
            <a:extLst>
              <a:ext uri="{FF2B5EF4-FFF2-40B4-BE49-F238E27FC236}">
                <a16:creationId xmlns:a16="http://schemas.microsoft.com/office/drawing/2014/main" id="{6DF4B021-94E9-45A4-856A-3A76C9BEBE9A}"/>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14" name="Straight Connector 13">
            <a:extLst>
              <a:ext uri="{FF2B5EF4-FFF2-40B4-BE49-F238E27FC236}">
                <a16:creationId xmlns:a16="http://schemas.microsoft.com/office/drawing/2014/main" id="{61171234-951A-4400-9194-98F5A133DC38}"/>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846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ALAT PENELITIAN</a:t>
            </a:r>
            <a:endParaRPr lang="id-ID" dirty="0">
              <a:solidFill>
                <a:schemeClr val="lt2"/>
              </a:solidFill>
            </a:endParaRPr>
          </a:p>
        </p:txBody>
      </p:sp>
      <p:sp>
        <p:nvSpPr>
          <p:cNvPr id="8" name="TextBox 7">
            <a:extLst>
              <a:ext uri="{FF2B5EF4-FFF2-40B4-BE49-F238E27FC236}">
                <a16:creationId xmlns:a16="http://schemas.microsoft.com/office/drawing/2014/main" id="{D24F19C1-493E-45AA-986C-0E84047CB52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9" name="Straight Connector 8">
            <a:extLst>
              <a:ext uri="{FF2B5EF4-FFF2-40B4-BE49-F238E27FC236}">
                <a16:creationId xmlns:a16="http://schemas.microsoft.com/office/drawing/2014/main" id="{61FD0533-D7AA-479A-ACB4-EA1AFCDB193A}"/>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0" name="Google Shape;104;p7">
            <a:extLst>
              <a:ext uri="{FF2B5EF4-FFF2-40B4-BE49-F238E27FC236}">
                <a16:creationId xmlns:a16="http://schemas.microsoft.com/office/drawing/2014/main" id="{68520056-E3C8-4F96-A459-AF38A9CAC72D}"/>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1" name="Rectangle 10">
            <a:extLst>
              <a:ext uri="{FF2B5EF4-FFF2-40B4-BE49-F238E27FC236}">
                <a16:creationId xmlns:a16="http://schemas.microsoft.com/office/drawing/2014/main" id="{1F42407A-9952-47CA-81F2-77CC639E1858}"/>
              </a:ext>
            </a:extLst>
          </p:cNvPr>
          <p:cNvSpPr/>
          <p:nvPr/>
        </p:nvSpPr>
        <p:spPr>
          <a:xfrm>
            <a:off x="613777" y="1452727"/>
            <a:ext cx="3461512" cy="2515589"/>
          </a:xfrm>
          <a:prstGeom prst="rect">
            <a:avLst/>
          </a:prstGeom>
          <a:solidFill>
            <a:srgbClr val="BAB3FF">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n>
                <a:solidFill>
                  <a:sysClr val="windowText" lastClr="000000"/>
                </a:solidFill>
              </a:ln>
              <a:solidFill>
                <a:schemeClr val="tx1"/>
              </a:solidFill>
              <a:latin typeface="Cabin" panose="020B0604020202020204" charset="0"/>
              <a:ea typeface="Malgun Gothic Semilight" panose="020B0502040204020203" pitchFamily="34" charset="-128"/>
              <a:cs typeface="Malgun Gothic Semilight" panose="020B0502040204020203" pitchFamily="34" charset="-128"/>
            </a:endParaRPr>
          </a:p>
        </p:txBody>
      </p:sp>
      <p:sp>
        <p:nvSpPr>
          <p:cNvPr id="12" name="TextBox 11">
            <a:extLst>
              <a:ext uri="{FF2B5EF4-FFF2-40B4-BE49-F238E27FC236}">
                <a16:creationId xmlns:a16="http://schemas.microsoft.com/office/drawing/2014/main" id="{0C2782CB-107F-4C8F-BBE9-C76D765CD6AD}"/>
              </a:ext>
            </a:extLst>
          </p:cNvPr>
          <p:cNvSpPr txBox="1"/>
          <p:nvPr/>
        </p:nvSpPr>
        <p:spPr>
          <a:xfrm rot="5400000">
            <a:off x="11559985" y="6368814"/>
            <a:ext cx="724457" cy="253916"/>
          </a:xfrm>
          <a:prstGeom prst="rect">
            <a:avLst/>
          </a:prstGeom>
          <a:noFill/>
        </p:spPr>
        <p:txBody>
          <a:bodyPr wrap="square" rtlCol="0">
            <a:spAutoFit/>
          </a:bodyPr>
          <a:lstStyle/>
          <a:p>
            <a:r>
              <a:rPr lang="en-US" sz="1050" kern="900" spc="500">
                <a:latin typeface="Segoe UI" panose="020B0502040204020203" pitchFamily="34" charset="0"/>
                <a:ea typeface="Malgun Gothic Semilight" panose="020B0502040204020203" pitchFamily="34" charset="-128"/>
                <a:cs typeface="Segoe UI" panose="020B0502040204020203" pitchFamily="34" charset="0"/>
              </a:rPr>
              <a:t>2022</a:t>
            </a:r>
            <a:endParaRPr lang="en-ID" sz="1050" kern="900" spc="500">
              <a:latin typeface="Segoe UI" panose="020B0502040204020203" pitchFamily="34" charset="0"/>
              <a:ea typeface="Malgun Gothic Semilight" panose="020B0502040204020203" pitchFamily="34" charset="-128"/>
              <a:cs typeface="Segoe UI" panose="020B0502040204020203" pitchFamily="34" charset="0"/>
            </a:endParaRPr>
          </a:p>
        </p:txBody>
      </p:sp>
      <p:sp>
        <p:nvSpPr>
          <p:cNvPr id="13" name="TextBox 12">
            <a:extLst>
              <a:ext uri="{FF2B5EF4-FFF2-40B4-BE49-F238E27FC236}">
                <a16:creationId xmlns:a16="http://schemas.microsoft.com/office/drawing/2014/main" id="{3D7138A7-7521-4087-BCDE-FD474501A467}"/>
              </a:ext>
            </a:extLst>
          </p:cNvPr>
          <p:cNvSpPr txBox="1"/>
          <p:nvPr/>
        </p:nvSpPr>
        <p:spPr>
          <a:xfrm>
            <a:off x="727809" y="1551342"/>
            <a:ext cx="3347480" cy="2354491"/>
          </a:xfrm>
          <a:prstGeom prst="rect">
            <a:avLst/>
          </a:prstGeom>
          <a:noFill/>
        </p:spPr>
        <p:txBody>
          <a:bodyPr wrap="square" rtlCol="0">
            <a:spAutoFit/>
          </a:bodyPr>
          <a:lstStyle/>
          <a:p>
            <a:pPr lvl="0" algn="just">
              <a:lnSpc>
                <a:spcPct val="150000"/>
              </a:lnSpc>
            </a:pPr>
            <a:r>
              <a:rPr lang="id-ID" b="1" dirty="0">
                <a:solidFill>
                  <a:srgbClr val="2F5496"/>
                </a:solidFill>
                <a:effectLst/>
                <a:latin typeface="Cabin" panose="020B0604020202020204" charset="0"/>
                <a:ea typeface="Times New Roman" panose="02020603050405020304" pitchFamily="18" charset="0"/>
                <a:cs typeface="Times New Roman" panose="02020603050405020304" pitchFamily="18" charset="0"/>
              </a:rPr>
              <a:t>Perangkat Lunak (Software)</a:t>
            </a:r>
          </a:p>
          <a:p>
            <a:pPr marL="342900" indent="-342900">
              <a:buFont typeface="+mj-lt"/>
              <a:buAutoNum type="arabicPeriod"/>
            </a:pPr>
            <a:r>
              <a:rPr lang="en-US" dirty="0" err="1">
                <a:solidFill>
                  <a:schemeClr val="tx1"/>
                </a:solidFill>
                <a:latin typeface="Cabin" panose="020B0604020202020204" charset="0"/>
                <a:cs typeface="Segoe UI" panose="020B0502040204020203" pitchFamily="34" charset="0"/>
              </a:rPr>
              <a:t>Sistem</a:t>
            </a:r>
            <a:r>
              <a:rPr lang="en-US" dirty="0">
                <a:solidFill>
                  <a:schemeClr val="tx1"/>
                </a:solidFill>
                <a:latin typeface="Cabin" panose="020B0604020202020204" charset="0"/>
                <a:cs typeface="Segoe UI" panose="020B0502040204020203" pitchFamily="34" charset="0"/>
              </a:rPr>
              <a:t> </a:t>
            </a:r>
            <a:r>
              <a:rPr lang="en-US" dirty="0" err="1">
                <a:solidFill>
                  <a:schemeClr val="tx1"/>
                </a:solidFill>
                <a:latin typeface="Cabin" panose="020B0604020202020204" charset="0"/>
                <a:cs typeface="Segoe UI" panose="020B0502040204020203" pitchFamily="34" charset="0"/>
              </a:rPr>
              <a:t>Operasi</a:t>
            </a:r>
            <a:r>
              <a:rPr lang="en-US" dirty="0">
                <a:solidFill>
                  <a:schemeClr val="tx1"/>
                </a:solidFill>
                <a:latin typeface="Cabin" panose="020B0604020202020204" charset="0"/>
                <a:cs typeface="Segoe UI" panose="020B0502040204020203" pitchFamily="34" charset="0"/>
              </a:rPr>
              <a:t> Windows 10</a:t>
            </a:r>
          </a:p>
          <a:p>
            <a:pPr marL="342900" indent="-342900">
              <a:buFont typeface="+mj-lt"/>
              <a:buAutoNum type="arabicPeriod"/>
            </a:pPr>
            <a:r>
              <a:rPr lang="en-US" dirty="0">
                <a:solidFill>
                  <a:schemeClr val="tx1"/>
                </a:solidFill>
                <a:latin typeface="Cabin" panose="020B0604020202020204" charset="0"/>
                <a:cs typeface="Segoe UI" panose="020B0502040204020203" pitchFamily="34" charset="0"/>
              </a:rPr>
              <a:t>XAMPP Server (Apache, PHP, MySQL) </a:t>
            </a:r>
            <a:r>
              <a:rPr lang="en-US" dirty="0" err="1">
                <a:solidFill>
                  <a:schemeClr val="tx1"/>
                </a:solidFill>
                <a:latin typeface="Cabin" panose="020B0604020202020204" charset="0"/>
                <a:cs typeface="Segoe UI" panose="020B0502040204020203" pitchFamily="34" charset="0"/>
              </a:rPr>
              <a:t>versi</a:t>
            </a:r>
            <a:r>
              <a:rPr lang="en-US" dirty="0">
                <a:solidFill>
                  <a:schemeClr val="tx1"/>
                </a:solidFill>
                <a:latin typeface="Cabin" panose="020B0604020202020204" charset="0"/>
                <a:cs typeface="Segoe UI" panose="020B0502040204020203" pitchFamily="34" charset="0"/>
              </a:rPr>
              <a:t> 3.3.0</a:t>
            </a:r>
          </a:p>
          <a:p>
            <a:pPr marL="342900" indent="-342900">
              <a:buFont typeface="+mj-lt"/>
              <a:buAutoNum type="arabicPeriod"/>
            </a:pPr>
            <a:r>
              <a:rPr lang="en-US" dirty="0">
                <a:solidFill>
                  <a:schemeClr val="tx1"/>
                </a:solidFill>
                <a:latin typeface="Cabin" panose="020B0604020202020204" charset="0"/>
                <a:cs typeface="Segoe UI" panose="020B0502040204020203" pitchFamily="34" charset="0"/>
              </a:rPr>
              <a:t>PHP </a:t>
            </a:r>
            <a:r>
              <a:rPr lang="en-US" dirty="0" err="1">
                <a:solidFill>
                  <a:schemeClr val="tx1"/>
                </a:solidFill>
                <a:latin typeface="Cabin" panose="020B0604020202020204" charset="0"/>
                <a:cs typeface="Segoe UI" panose="020B0502040204020203" pitchFamily="34" charset="0"/>
              </a:rPr>
              <a:t>versi</a:t>
            </a:r>
            <a:r>
              <a:rPr lang="en-US" dirty="0">
                <a:solidFill>
                  <a:schemeClr val="tx1"/>
                </a:solidFill>
                <a:latin typeface="Cabin" panose="020B0604020202020204" charset="0"/>
                <a:cs typeface="Segoe UI" panose="020B0502040204020203" pitchFamily="34" charset="0"/>
              </a:rPr>
              <a:t> 7.4.25</a:t>
            </a:r>
          </a:p>
          <a:p>
            <a:pPr marL="342900" indent="-342900">
              <a:buFont typeface="+mj-lt"/>
              <a:buAutoNum type="arabicPeriod"/>
            </a:pPr>
            <a:r>
              <a:rPr lang="en-US" dirty="0">
                <a:solidFill>
                  <a:schemeClr val="tx1"/>
                </a:solidFill>
                <a:latin typeface="Cabin" panose="020B0604020202020204" charset="0"/>
                <a:cs typeface="Segoe UI" panose="020B0502040204020203" pitchFamily="34" charset="0"/>
              </a:rPr>
              <a:t>Visual Studio Code </a:t>
            </a:r>
            <a:r>
              <a:rPr lang="en-US" dirty="0" err="1">
                <a:solidFill>
                  <a:schemeClr val="tx1"/>
                </a:solidFill>
                <a:latin typeface="Cabin" panose="020B0604020202020204" charset="0"/>
                <a:cs typeface="Segoe UI" panose="020B0502040204020203" pitchFamily="34" charset="0"/>
              </a:rPr>
              <a:t>versi</a:t>
            </a:r>
            <a:r>
              <a:rPr lang="en-US" dirty="0">
                <a:solidFill>
                  <a:schemeClr val="tx1"/>
                </a:solidFill>
                <a:latin typeface="Cabin" panose="020B0604020202020204" charset="0"/>
                <a:cs typeface="Segoe UI" panose="020B0502040204020203" pitchFamily="34" charset="0"/>
              </a:rPr>
              <a:t> 1.63.1</a:t>
            </a:r>
          </a:p>
          <a:p>
            <a:pPr marL="342900" indent="-342900">
              <a:buFont typeface="+mj-lt"/>
              <a:buAutoNum type="arabicPeriod"/>
            </a:pPr>
            <a:r>
              <a:rPr lang="en-US" dirty="0">
                <a:solidFill>
                  <a:schemeClr val="tx1"/>
                </a:solidFill>
                <a:latin typeface="Cabin" panose="020B0604020202020204" charset="0"/>
                <a:cs typeface="Segoe UI" panose="020B0502040204020203" pitchFamily="34" charset="0"/>
              </a:rPr>
              <a:t>Web Browser google chrome</a:t>
            </a:r>
          </a:p>
          <a:p>
            <a:pPr marL="342900" indent="-342900">
              <a:buFont typeface="+mj-lt"/>
              <a:buAutoNum type="arabicPeriod"/>
            </a:pPr>
            <a:r>
              <a:rPr lang="en-US" dirty="0">
                <a:solidFill>
                  <a:schemeClr val="tx1"/>
                </a:solidFill>
                <a:latin typeface="Cabin" panose="020B0604020202020204" charset="0"/>
                <a:cs typeface="Segoe UI" panose="020B0502040204020203" pitchFamily="34" charset="0"/>
              </a:rPr>
              <a:t>Draw.io</a:t>
            </a:r>
          </a:p>
          <a:p>
            <a:pPr marL="342900" indent="-342900">
              <a:buFont typeface="+mj-lt"/>
              <a:buAutoNum type="arabicPeriod"/>
            </a:pPr>
            <a:r>
              <a:rPr lang="en-US" dirty="0" err="1">
                <a:solidFill>
                  <a:schemeClr val="tx1"/>
                </a:solidFill>
                <a:latin typeface="Cabin" panose="020B0604020202020204" charset="0"/>
                <a:cs typeface="Segoe UI" panose="020B0502040204020203" pitchFamily="34" charset="0"/>
              </a:rPr>
              <a:t>Fiqma</a:t>
            </a:r>
            <a:endParaRPr lang="en-US" dirty="0">
              <a:solidFill>
                <a:schemeClr val="tx1"/>
              </a:solidFill>
              <a:latin typeface="Cabin" panose="020B0604020202020204" charset="0"/>
              <a:cs typeface="Segoe UI" panose="020B0502040204020203" pitchFamily="34" charset="0"/>
            </a:endParaRPr>
          </a:p>
          <a:p>
            <a:pPr marL="285750" indent="-285750">
              <a:buFont typeface="Arial" panose="020B0604020202020204" pitchFamily="34" charset="0"/>
              <a:buChar char="•"/>
            </a:pPr>
            <a:endParaRPr lang="en-ID" dirty="0">
              <a:solidFill>
                <a:schemeClr val="tx1"/>
              </a:solidFill>
              <a:latin typeface="Cabin" panose="020B0604020202020204" charset="0"/>
              <a:cs typeface="Segoe UI" panose="020B0502040204020203" pitchFamily="34" charset="0"/>
            </a:endParaRPr>
          </a:p>
        </p:txBody>
      </p:sp>
      <p:sp>
        <p:nvSpPr>
          <p:cNvPr id="14" name="TextBox 13">
            <a:extLst>
              <a:ext uri="{FF2B5EF4-FFF2-40B4-BE49-F238E27FC236}">
                <a16:creationId xmlns:a16="http://schemas.microsoft.com/office/drawing/2014/main" id="{CE857840-FF29-4BC8-89BC-5CB57179B33A}"/>
              </a:ext>
            </a:extLst>
          </p:cNvPr>
          <p:cNvSpPr txBox="1"/>
          <p:nvPr/>
        </p:nvSpPr>
        <p:spPr>
          <a:xfrm>
            <a:off x="4415325" y="1589611"/>
            <a:ext cx="4030755" cy="2246769"/>
          </a:xfrm>
          <a:prstGeom prst="rect">
            <a:avLst/>
          </a:prstGeom>
          <a:noFill/>
        </p:spPr>
        <p:txBody>
          <a:bodyPr wrap="square" rtlCol="0">
            <a:spAutoFit/>
          </a:bodyPr>
          <a:lstStyle/>
          <a:p>
            <a:r>
              <a:rPr lang="en-US" b="1" dirty="0" err="1">
                <a:solidFill>
                  <a:srgbClr val="6E5FFF"/>
                </a:solidFill>
                <a:latin typeface="Cabin" panose="020B0604020202020204" charset="0"/>
                <a:cs typeface="Segoe UI" panose="020B0502040204020203" pitchFamily="34" charset="0"/>
              </a:rPr>
              <a:t>Perangkat</a:t>
            </a:r>
            <a:r>
              <a:rPr lang="en-US" b="1" dirty="0">
                <a:solidFill>
                  <a:srgbClr val="6E5FFF"/>
                </a:solidFill>
                <a:latin typeface="Cabin" panose="020B0604020202020204" charset="0"/>
                <a:cs typeface="Segoe UI" panose="020B0502040204020203" pitchFamily="34" charset="0"/>
              </a:rPr>
              <a:t> </a:t>
            </a:r>
            <a:r>
              <a:rPr lang="en-US" b="1" dirty="0" err="1">
                <a:solidFill>
                  <a:srgbClr val="6E5FFF"/>
                </a:solidFill>
                <a:latin typeface="Cabin" panose="020B0604020202020204" charset="0"/>
                <a:cs typeface="Segoe UI" panose="020B0502040204020203" pitchFamily="34" charset="0"/>
              </a:rPr>
              <a:t>Keras</a:t>
            </a:r>
            <a:r>
              <a:rPr lang="en-US" b="1" dirty="0">
                <a:solidFill>
                  <a:srgbClr val="6E5FFF"/>
                </a:solidFill>
                <a:latin typeface="Cabin" panose="020B0604020202020204" charset="0"/>
                <a:cs typeface="Segoe UI" panose="020B0502040204020203" pitchFamily="34" charset="0"/>
              </a:rPr>
              <a:t> (Hardware)</a:t>
            </a:r>
          </a:p>
          <a:p>
            <a:r>
              <a:rPr lang="en-US" dirty="0">
                <a:latin typeface="Cabin" panose="020B0604020202020204" charset="0"/>
                <a:cs typeface="Segoe UI" panose="020B0502040204020203" pitchFamily="34" charset="0"/>
              </a:rPr>
              <a:t>Laptop </a:t>
            </a:r>
            <a:r>
              <a:rPr lang="en-US" dirty="0" err="1">
                <a:latin typeface="Cabin" panose="020B0604020202020204" charset="0"/>
                <a:cs typeface="Segoe UI" panose="020B0502040204020203" pitchFamily="34" charset="0"/>
              </a:rPr>
              <a:t>dengan</a:t>
            </a:r>
            <a:r>
              <a:rPr lang="en-US" dirty="0">
                <a:latin typeface="Cabin" panose="020B0604020202020204" charset="0"/>
                <a:cs typeface="Segoe UI" panose="020B0502040204020203" pitchFamily="34" charset="0"/>
              </a:rPr>
              <a:t> </a:t>
            </a:r>
            <a:r>
              <a:rPr lang="en-US" dirty="0" err="1">
                <a:latin typeface="Cabin" panose="020B0604020202020204" charset="0"/>
                <a:cs typeface="Segoe UI" panose="020B0502040204020203" pitchFamily="34" charset="0"/>
              </a:rPr>
              <a:t>spesifikasi</a:t>
            </a:r>
            <a:r>
              <a:rPr lang="en-US" dirty="0">
                <a:latin typeface="Cabin" panose="020B0604020202020204" charset="0"/>
                <a:cs typeface="Segoe UI" panose="020B0502040204020203" pitchFamily="34" charset="0"/>
              </a:rPr>
              <a:t>.</a:t>
            </a:r>
          </a:p>
          <a:p>
            <a:pPr marL="342900" indent="-342900">
              <a:buFont typeface="Arial" panose="020B0604020202020204" pitchFamily="34" charset="0"/>
              <a:buChar char="•"/>
            </a:pPr>
            <a:r>
              <a:rPr lang="en-US" dirty="0">
                <a:latin typeface="Cabin" panose="020B0604020202020204" charset="0"/>
                <a:cs typeface="Segoe UI" panose="020B0502040204020203" pitchFamily="34" charset="0"/>
              </a:rPr>
              <a:t>System Manufacturer : Acer</a:t>
            </a:r>
          </a:p>
          <a:p>
            <a:pPr marL="342900" indent="-342900">
              <a:buFont typeface="Arial" panose="020B0604020202020204" pitchFamily="34" charset="0"/>
              <a:buChar char="•"/>
            </a:pPr>
            <a:r>
              <a:rPr lang="en-US" dirty="0">
                <a:latin typeface="Cabin" panose="020B0604020202020204" charset="0"/>
                <a:cs typeface="Segoe UI" panose="020B0502040204020203" pitchFamily="34" charset="0"/>
              </a:rPr>
              <a:t>System Model : Aspire E5-475G</a:t>
            </a:r>
          </a:p>
          <a:p>
            <a:pPr marL="342900" indent="-342900">
              <a:buFont typeface="Arial" panose="020B0604020202020204" pitchFamily="34" charset="0"/>
              <a:buChar char="•"/>
            </a:pPr>
            <a:r>
              <a:rPr lang="en-US" dirty="0">
                <a:latin typeface="Cabin" panose="020B0604020202020204" charset="0"/>
                <a:cs typeface="Segoe UI" panose="020B0502040204020203" pitchFamily="34" charset="0"/>
              </a:rPr>
              <a:t>Processor : </a:t>
            </a:r>
            <a:r>
              <a:rPr lang="en-US" dirty="0" err="1">
                <a:latin typeface="Cabin" panose="020B0604020202020204" charset="0"/>
                <a:cs typeface="Segoe UI" panose="020B0502040204020203" pitchFamily="34" charset="0"/>
              </a:rPr>
              <a:t>Prosesor</a:t>
            </a:r>
            <a:r>
              <a:rPr lang="en-US" dirty="0">
                <a:latin typeface="Cabin" panose="020B0604020202020204" charset="0"/>
                <a:cs typeface="Segoe UI" panose="020B0502040204020203" pitchFamily="34" charset="0"/>
              </a:rPr>
              <a:t> Intel® Core™ i5-7200U CPU @ 2.50GHz ,2712 </a:t>
            </a:r>
            <a:r>
              <a:rPr lang="en-US" dirty="0" err="1">
                <a:latin typeface="Cabin" panose="020B0604020202020204" charset="0"/>
                <a:cs typeface="Segoe UI" panose="020B0502040204020203" pitchFamily="34" charset="0"/>
              </a:rPr>
              <a:t>Mhz</a:t>
            </a:r>
            <a:r>
              <a:rPr lang="en-US" dirty="0">
                <a:latin typeface="Cabin" panose="020B0604020202020204" charset="0"/>
                <a:cs typeface="Segoe UI" panose="020B0502040204020203" pitchFamily="34" charset="0"/>
              </a:rPr>
              <a:t>, 2 Cores(s).</a:t>
            </a:r>
          </a:p>
          <a:p>
            <a:pPr marL="342900" indent="-342900">
              <a:buFont typeface="Arial" panose="020B0604020202020204" pitchFamily="34" charset="0"/>
              <a:buChar char="•"/>
            </a:pPr>
            <a:r>
              <a:rPr lang="id-ID" dirty="0">
                <a:latin typeface="Cabin" panose="020B0604020202020204" charset="0"/>
                <a:cs typeface="Segoe UI" panose="020B0502040204020203" pitchFamily="34" charset="0"/>
              </a:rPr>
              <a:t>I</a:t>
            </a:r>
            <a:r>
              <a:rPr lang="en-US" dirty="0" err="1">
                <a:latin typeface="Cabin" panose="020B0604020202020204" charset="0"/>
                <a:cs typeface="Segoe UI" panose="020B0502040204020203" pitchFamily="34" charset="0"/>
              </a:rPr>
              <a:t>nstalled</a:t>
            </a:r>
            <a:r>
              <a:rPr lang="en-US" dirty="0">
                <a:latin typeface="Cabin" panose="020B0604020202020204" charset="0"/>
                <a:cs typeface="Segoe UI" panose="020B0502040204020203" pitchFamily="34" charset="0"/>
              </a:rPr>
              <a:t> RAM : 12,00 GB</a:t>
            </a:r>
          </a:p>
          <a:p>
            <a:pPr marL="342900" indent="-342900">
              <a:buFont typeface="Arial" panose="020B0604020202020204" pitchFamily="34" charset="0"/>
              <a:buChar char="•"/>
            </a:pPr>
            <a:r>
              <a:rPr lang="en-US" dirty="0">
                <a:latin typeface="Cabin" panose="020B0604020202020204" charset="0"/>
                <a:cs typeface="Segoe UI" panose="020B0502040204020203" pitchFamily="34" charset="0"/>
              </a:rPr>
              <a:t>System Type : 64-bit operation system, x64-based processor</a:t>
            </a:r>
          </a:p>
          <a:p>
            <a:pPr marL="285750" indent="-285750">
              <a:buFont typeface="Arial" panose="020B0604020202020204" pitchFamily="34" charset="0"/>
              <a:buChar char="•"/>
            </a:pPr>
            <a:endParaRPr lang="en-ID" dirty="0">
              <a:latin typeface="Cabin" panose="020B0604020202020204" charset="0"/>
              <a:cs typeface="Segoe UI" panose="020B0502040204020203" pitchFamily="34" charset="0"/>
            </a:endParaRPr>
          </a:p>
        </p:txBody>
      </p:sp>
      <p:sp>
        <p:nvSpPr>
          <p:cNvPr id="15" name="Rectangle 14">
            <a:extLst>
              <a:ext uri="{FF2B5EF4-FFF2-40B4-BE49-F238E27FC236}">
                <a16:creationId xmlns:a16="http://schemas.microsoft.com/office/drawing/2014/main" id="{42522C9E-4230-455E-A720-AAF8CAD37686}"/>
              </a:ext>
            </a:extLst>
          </p:cNvPr>
          <p:cNvSpPr/>
          <p:nvPr/>
        </p:nvSpPr>
        <p:spPr>
          <a:xfrm>
            <a:off x="4336077" y="1490996"/>
            <a:ext cx="4378945" cy="2515589"/>
          </a:xfrm>
          <a:prstGeom prst="rect">
            <a:avLst/>
          </a:prstGeom>
          <a:noFill/>
          <a:ln w="57150">
            <a:solidFill>
              <a:srgbClr val="BAB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latin typeface="Cabin" panose="020B0604020202020204" charset="0"/>
              <a:ea typeface="Malgun Gothic Semilight" panose="020B0502040204020203" pitchFamily="34" charset="-128"/>
              <a:cs typeface="Malgun Gothic Semilight" panose="020B0502040204020203" pitchFamily="34" charset="-128"/>
            </a:endParaRPr>
          </a:p>
        </p:txBody>
      </p:sp>
    </p:spTree>
    <p:extLst>
      <p:ext uri="{BB962C8B-B14F-4D97-AF65-F5344CB8AC3E}">
        <p14:creationId xmlns:p14="http://schemas.microsoft.com/office/powerpoint/2010/main" val="129704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TAHAPAN PENELITIAN</a:t>
            </a:r>
            <a:endParaRPr lang="id-ID" dirty="0">
              <a:solidFill>
                <a:schemeClr val="lt2"/>
              </a:solidFill>
            </a:endParaRPr>
          </a:p>
        </p:txBody>
      </p:sp>
      <p:sp>
        <p:nvSpPr>
          <p:cNvPr id="8" name="TextBox 7">
            <a:extLst>
              <a:ext uri="{FF2B5EF4-FFF2-40B4-BE49-F238E27FC236}">
                <a16:creationId xmlns:a16="http://schemas.microsoft.com/office/drawing/2014/main" id="{D24F19C1-493E-45AA-986C-0E84047CB52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9" name="Straight Connector 8">
            <a:extLst>
              <a:ext uri="{FF2B5EF4-FFF2-40B4-BE49-F238E27FC236}">
                <a16:creationId xmlns:a16="http://schemas.microsoft.com/office/drawing/2014/main" id="{61FD0533-D7AA-479A-ACB4-EA1AFCDB193A}"/>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0" name="Google Shape;104;p7">
            <a:extLst>
              <a:ext uri="{FF2B5EF4-FFF2-40B4-BE49-F238E27FC236}">
                <a16:creationId xmlns:a16="http://schemas.microsoft.com/office/drawing/2014/main" id="{68520056-E3C8-4F96-A459-AF38A9CAC72D}"/>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0C2782CB-107F-4C8F-BBE9-C76D765CD6AD}"/>
              </a:ext>
            </a:extLst>
          </p:cNvPr>
          <p:cNvSpPr txBox="1"/>
          <p:nvPr/>
        </p:nvSpPr>
        <p:spPr>
          <a:xfrm rot="5400000">
            <a:off x="11559985" y="6368814"/>
            <a:ext cx="724457" cy="253916"/>
          </a:xfrm>
          <a:prstGeom prst="rect">
            <a:avLst/>
          </a:prstGeom>
          <a:noFill/>
        </p:spPr>
        <p:txBody>
          <a:bodyPr wrap="square" rtlCol="0">
            <a:spAutoFit/>
          </a:bodyPr>
          <a:lstStyle/>
          <a:p>
            <a:r>
              <a:rPr lang="en-US" sz="1050" kern="900" spc="500">
                <a:latin typeface="Segoe UI" panose="020B0502040204020203" pitchFamily="34" charset="0"/>
                <a:ea typeface="Malgun Gothic Semilight" panose="020B0502040204020203" pitchFamily="34" charset="-128"/>
                <a:cs typeface="Segoe UI" panose="020B0502040204020203" pitchFamily="34" charset="0"/>
              </a:rPr>
              <a:t>2022</a:t>
            </a:r>
            <a:endParaRPr lang="en-ID" sz="1050" kern="900" spc="500">
              <a:latin typeface="Segoe UI" panose="020B0502040204020203" pitchFamily="34" charset="0"/>
              <a:ea typeface="Malgun Gothic Semilight" panose="020B0502040204020203" pitchFamily="34" charset="-128"/>
              <a:cs typeface="Segoe UI" panose="020B0502040204020203" pitchFamily="34" charset="0"/>
            </a:endParaRPr>
          </a:p>
        </p:txBody>
      </p:sp>
      <p:pic>
        <p:nvPicPr>
          <p:cNvPr id="16" name="image67.png">
            <a:extLst>
              <a:ext uri="{FF2B5EF4-FFF2-40B4-BE49-F238E27FC236}">
                <a16:creationId xmlns:a16="http://schemas.microsoft.com/office/drawing/2014/main" id="{40B4E2CB-0108-471E-9BDA-9AD5E746F3CE}"/>
              </a:ext>
            </a:extLst>
          </p:cNvPr>
          <p:cNvPicPr/>
          <p:nvPr/>
        </p:nvPicPr>
        <p:blipFill>
          <a:blip r:embed="rId3"/>
          <a:srcRect/>
          <a:stretch>
            <a:fillRect/>
          </a:stretch>
        </p:blipFill>
        <p:spPr>
          <a:xfrm>
            <a:off x="1714623" y="1275644"/>
            <a:ext cx="5714753" cy="3242481"/>
          </a:xfrm>
          <a:prstGeom prst="rect">
            <a:avLst/>
          </a:prstGeom>
          <a:ln/>
        </p:spPr>
      </p:pic>
    </p:spTree>
    <p:extLst>
      <p:ext uri="{BB962C8B-B14F-4D97-AF65-F5344CB8AC3E}">
        <p14:creationId xmlns:p14="http://schemas.microsoft.com/office/powerpoint/2010/main" val="3140079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5"/>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METODE PENGUMPULAN DATA</a:t>
            </a:r>
            <a:endParaRPr dirty="0"/>
          </a:p>
        </p:txBody>
      </p:sp>
      <p:grpSp>
        <p:nvGrpSpPr>
          <p:cNvPr id="574" name="Google Shape;574;p35"/>
          <p:cNvGrpSpPr/>
          <p:nvPr/>
        </p:nvGrpSpPr>
        <p:grpSpPr>
          <a:xfrm>
            <a:off x="5224275" y="1315507"/>
            <a:ext cx="2974500" cy="3006100"/>
            <a:chOff x="5456250" y="1056188"/>
            <a:chExt cx="2974500" cy="3006100"/>
          </a:xfrm>
        </p:grpSpPr>
        <p:sp>
          <p:nvSpPr>
            <p:cNvPr id="575" name="Google Shape;575;p35"/>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5"/>
          <p:cNvGrpSpPr/>
          <p:nvPr/>
        </p:nvGrpSpPr>
        <p:grpSpPr>
          <a:xfrm>
            <a:off x="6132024" y="3797712"/>
            <a:ext cx="3312528" cy="1553714"/>
            <a:chOff x="6132024" y="3797712"/>
            <a:chExt cx="3312528" cy="1553714"/>
          </a:xfrm>
        </p:grpSpPr>
        <p:sp>
          <p:nvSpPr>
            <p:cNvPr id="579" name="Google Shape;579;p35"/>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Oval 11">
            <a:extLst>
              <a:ext uri="{FF2B5EF4-FFF2-40B4-BE49-F238E27FC236}">
                <a16:creationId xmlns:a16="http://schemas.microsoft.com/office/drawing/2014/main" id="{2C36964B-D3C1-4BC4-90E2-E73ADD7CBF44}"/>
              </a:ext>
            </a:extLst>
          </p:cNvPr>
          <p:cNvSpPr/>
          <p:nvPr/>
        </p:nvSpPr>
        <p:spPr>
          <a:xfrm>
            <a:off x="5213399" y="1418609"/>
            <a:ext cx="2677535" cy="2665034"/>
          </a:xfrm>
          <a:prstGeom prst="ellipse">
            <a:avLst/>
          </a:prstGeom>
          <a:blipFill>
            <a:blip r:embed="rId3"/>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dirty="0">
              <a:ln>
                <a:noFill/>
              </a:ln>
              <a:solidFill>
                <a:schemeClr val="accent1"/>
              </a:solidFill>
              <a:effectLst/>
              <a:uFillTx/>
              <a:latin typeface="+mn-lt"/>
              <a:ea typeface="+mn-ea"/>
              <a:cs typeface="+mn-cs"/>
              <a:sym typeface="Helvetica Neue Medium"/>
            </a:endParaRPr>
          </a:p>
        </p:txBody>
      </p:sp>
      <p:sp>
        <p:nvSpPr>
          <p:cNvPr id="15" name="TextBox 14">
            <a:extLst>
              <a:ext uri="{FF2B5EF4-FFF2-40B4-BE49-F238E27FC236}">
                <a16:creationId xmlns:a16="http://schemas.microsoft.com/office/drawing/2014/main" id="{64CBD1D6-4F21-4F60-BC9E-D33045C10783}"/>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16" name="Straight Connector 15">
            <a:extLst>
              <a:ext uri="{FF2B5EF4-FFF2-40B4-BE49-F238E27FC236}">
                <a16:creationId xmlns:a16="http://schemas.microsoft.com/office/drawing/2014/main" id="{7E8CAC88-F096-442B-9BF0-0028229ADA09}"/>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7" name="Google Shape;443;p31">
            <a:extLst>
              <a:ext uri="{FF2B5EF4-FFF2-40B4-BE49-F238E27FC236}">
                <a16:creationId xmlns:a16="http://schemas.microsoft.com/office/drawing/2014/main" id="{63C8DCC0-E54D-484E-AC07-8044B78AA5DB}"/>
              </a:ext>
            </a:extLst>
          </p:cNvPr>
          <p:cNvSpPr txBox="1">
            <a:spLocks/>
          </p:cNvSpPr>
          <p:nvPr/>
        </p:nvSpPr>
        <p:spPr>
          <a:xfrm>
            <a:off x="846588" y="1424605"/>
            <a:ext cx="26244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sz="1800" dirty="0">
                <a:solidFill>
                  <a:srgbClr val="6E5FFF"/>
                </a:solidFill>
              </a:rPr>
              <a:t>Data Primer</a:t>
            </a:r>
          </a:p>
        </p:txBody>
      </p:sp>
      <p:sp>
        <p:nvSpPr>
          <p:cNvPr id="18" name="Google Shape;444;p31">
            <a:extLst>
              <a:ext uri="{FF2B5EF4-FFF2-40B4-BE49-F238E27FC236}">
                <a16:creationId xmlns:a16="http://schemas.microsoft.com/office/drawing/2014/main" id="{1C12FCE8-A701-41B9-8142-1DBC446F4ED5}"/>
              </a:ext>
            </a:extLst>
          </p:cNvPr>
          <p:cNvSpPr txBox="1">
            <a:spLocks/>
          </p:cNvSpPr>
          <p:nvPr/>
        </p:nvSpPr>
        <p:spPr>
          <a:xfrm>
            <a:off x="846588" y="1645229"/>
            <a:ext cx="4309953" cy="87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9pPr>
          </a:lstStyle>
          <a:p>
            <a:pPr marL="0" indent="0" algn="just">
              <a:buFont typeface="Nunito Light"/>
              <a:buNone/>
            </a:pPr>
            <a:r>
              <a:rPr lang="id-ID" sz="1400" dirty="0"/>
              <a:t>Data primer didapatkan melalui diskusi dan wawancara langsung dengan pihak Puslitbang Inkubator Bisnis Universitas Lampung.</a:t>
            </a:r>
          </a:p>
        </p:txBody>
      </p:sp>
      <p:sp>
        <p:nvSpPr>
          <p:cNvPr id="19" name="Google Shape;443;p31">
            <a:extLst>
              <a:ext uri="{FF2B5EF4-FFF2-40B4-BE49-F238E27FC236}">
                <a16:creationId xmlns:a16="http://schemas.microsoft.com/office/drawing/2014/main" id="{4B392CAB-C86F-455F-B70F-537E32B145F6}"/>
              </a:ext>
            </a:extLst>
          </p:cNvPr>
          <p:cNvSpPr txBox="1">
            <a:spLocks/>
          </p:cNvSpPr>
          <p:nvPr/>
        </p:nvSpPr>
        <p:spPr>
          <a:xfrm>
            <a:off x="880868" y="2650973"/>
            <a:ext cx="26244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d-ID" sz="1800" dirty="0">
                <a:solidFill>
                  <a:srgbClr val="6E5FFF"/>
                </a:solidFill>
              </a:rPr>
              <a:t>Data Sekunder</a:t>
            </a:r>
          </a:p>
        </p:txBody>
      </p:sp>
      <p:sp>
        <p:nvSpPr>
          <p:cNvPr id="20" name="Google Shape;444;p31">
            <a:extLst>
              <a:ext uri="{FF2B5EF4-FFF2-40B4-BE49-F238E27FC236}">
                <a16:creationId xmlns:a16="http://schemas.microsoft.com/office/drawing/2014/main" id="{80BB0989-9A58-4B44-957F-DB913A5FF79A}"/>
              </a:ext>
            </a:extLst>
          </p:cNvPr>
          <p:cNvSpPr txBox="1">
            <a:spLocks/>
          </p:cNvSpPr>
          <p:nvPr/>
        </p:nvSpPr>
        <p:spPr>
          <a:xfrm>
            <a:off x="880868" y="3065957"/>
            <a:ext cx="4309953" cy="87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9pPr>
          </a:lstStyle>
          <a:p>
            <a:pPr marL="0" indent="0" algn="just">
              <a:buFont typeface="Nunito Light"/>
              <a:buNone/>
            </a:pPr>
            <a:r>
              <a:rPr lang="id-ID" sz="1400" dirty="0"/>
              <a:t>Data Sekunder merupakan data yang didapatkan dari sumber lain seperti buku, jurnal, artikel, website, ataupun data lainnya yang memiliki hubungan dengan permasalah yang ada pada Puslitbang Inkubator Bisnis Universitas Lampung.</a:t>
            </a:r>
          </a:p>
        </p:txBody>
      </p:sp>
    </p:spTree>
    <p:extLst>
      <p:ext uri="{BB962C8B-B14F-4D97-AF65-F5344CB8AC3E}">
        <p14:creationId xmlns:p14="http://schemas.microsoft.com/office/powerpoint/2010/main" val="394127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sz="2400" dirty="0"/>
              <a:t>ANALISIS MASALAH</a:t>
            </a:r>
            <a:endParaRPr lang="id-ID" sz="2400" dirty="0">
              <a:solidFill>
                <a:schemeClr val="lt2"/>
              </a:solidFill>
            </a:endParaRPr>
          </a:p>
        </p:txBody>
      </p:sp>
      <p:sp>
        <p:nvSpPr>
          <p:cNvPr id="8" name="TextBox 7">
            <a:extLst>
              <a:ext uri="{FF2B5EF4-FFF2-40B4-BE49-F238E27FC236}">
                <a16:creationId xmlns:a16="http://schemas.microsoft.com/office/drawing/2014/main" id="{D24F19C1-493E-45AA-986C-0E84047CB52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9" name="Straight Connector 8">
            <a:extLst>
              <a:ext uri="{FF2B5EF4-FFF2-40B4-BE49-F238E27FC236}">
                <a16:creationId xmlns:a16="http://schemas.microsoft.com/office/drawing/2014/main" id="{61FD0533-D7AA-479A-ACB4-EA1AFCDB193A}"/>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0" name="Google Shape;104;p7">
            <a:extLst>
              <a:ext uri="{FF2B5EF4-FFF2-40B4-BE49-F238E27FC236}">
                <a16:creationId xmlns:a16="http://schemas.microsoft.com/office/drawing/2014/main" id="{68520056-E3C8-4F96-A459-AF38A9CAC72D}"/>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0C2782CB-107F-4C8F-BBE9-C76D765CD6AD}"/>
              </a:ext>
            </a:extLst>
          </p:cNvPr>
          <p:cNvSpPr txBox="1"/>
          <p:nvPr/>
        </p:nvSpPr>
        <p:spPr>
          <a:xfrm rot="5400000">
            <a:off x="11559985" y="6368814"/>
            <a:ext cx="724457" cy="253916"/>
          </a:xfrm>
          <a:prstGeom prst="rect">
            <a:avLst/>
          </a:prstGeom>
          <a:noFill/>
        </p:spPr>
        <p:txBody>
          <a:bodyPr wrap="square" rtlCol="0">
            <a:spAutoFit/>
          </a:bodyPr>
          <a:lstStyle/>
          <a:p>
            <a:r>
              <a:rPr lang="en-US" sz="1050" kern="900" spc="500">
                <a:latin typeface="Segoe UI" panose="020B0502040204020203" pitchFamily="34" charset="0"/>
                <a:ea typeface="Malgun Gothic Semilight" panose="020B0502040204020203" pitchFamily="34" charset="-128"/>
                <a:cs typeface="Segoe UI" panose="020B0502040204020203" pitchFamily="34" charset="0"/>
              </a:rPr>
              <a:t>2022</a:t>
            </a:r>
            <a:endParaRPr lang="en-ID" sz="1050" kern="900" spc="500">
              <a:latin typeface="Segoe UI" panose="020B0502040204020203" pitchFamily="34" charset="0"/>
              <a:ea typeface="Malgun Gothic Semilight" panose="020B0502040204020203" pitchFamily="34" charset="-128"/>
              <a:cs typeface="Segoe UI" panose="020B0502040204020203" pitchFamily="34" charset="0"/>
            </a:endParaRPr>
          </a:p>
        </p:txBody>
      </p:sp>
      <p:sp>
        <p:nvSpPr>
          <p:cNvPr id="17" name="Google Shape;433;p30">
            <a:extLst>
              <a:ext uri="{FF2B5EF4-FFF2-40B4-BE49-F238E27FC236}">
                <a16:creationId xmlns:a16="http://schemas.microsoft.com/office/drawing/2014/main" id="{D84AC3C1-804A-4BA4-87C2-1262DBF2DE6C}"/>
              </a:ext>
            </a:extLst>
          </p:cNvPr>
          <p:cNvSpPr txBox="1">
            <a:spLocks/>
          </p:cNvSpPr>
          <p:nvPr/>
        </p:nvSpPr>
        <p:spPr>
          <a:xfrm>
            <a:off x="868806" y="1325502"/>
            <a:ext cx="7704000" cy="2739721"/>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lvl="0" indent="0" algn="just" rtl="0">
              <a:spcBef>
                <a:spcPts val="0"/>
              </a:spcBef>
              <a:spcAft>
                <a:spcPts val="0"/>
              </a:spcAft>
              <a:buNone/>
            </a:pPr>
            <a:r>
              <a:rPr lang="id-ID" sz="1400" dirty="0"/>
              <a:t>Permasalahan mendasar yang dihadapi tenant saat memulai usaha meliputi: kurangnya kemampuan manajemen (pemasaran, produksi, keuangan), tidak mampu menciptakan produk kreatif yang bernilai jual, rendahnya kualitas packaging produk, kurangnya kemampuan membuat bisnis plan dan bisnis model, di mana hal ini sangat diperlukan untuk pengajuan bantuan dari berbagai pihak, kurangnya pemanfaatan teknologi, di mana beberapa usaha dapat menggunakan teknologi tepat guna untuk meningkatkan kapasitas produksi. </a:t>
            </a:r>
          </a:p>
          <a:p>
            <a:pPr marL="0" lvl="0" indent="0" algn="just" rtl="0">
              <a:spcBef>
                <a:spcPts val="0"/>
              </a:spcBef>
              <a:spcAft>
                <a:spcPts val="0"/>
              </a:spcAft>
              <a:buNone/>
            </a:pPr>
            <a:endParaRPr lang="id-ID" sz="1400" dirty="0"/>
          </a:p>
          <a:p>
            <a:pPr marL="0" indent="0" algn="just"/>
            <a:r>
              <a:rPr lang="id-ID" sz="1400" dirty="0">
                <a:effectLst/>
                <a:latin typeface="Times New Roman" panose="02020603050405020304" pitchFamily="18" charset="0"/>
                <a:ea typeface="Times New Roman" panose="02020603050405020304" pitchFamily="18" charset="0"/>
              </a:rPr>
              <a:t>Selain itu dalam pelaksanaan proses inkubasi, puslitbang inkubator bisnis Unila membutuhkan data perkembangan tenant setidaknya satu kali dalam sebulan. Data perkembangan tenant ini meliputi profil masing-masing tenant, pengelolaan data dan laporan keuangan terkait dengan penggunaan modal yang sudah diberikan.</a:t>
            </a:r>
          </a:p>
          <a:p>
            <a:pPr marL="0" lvl="0" indent="0" algn="just" rtl="0">
              <a:spcBef>
                <a:spcPts val="0"/>
              </a:spcBef>
              <a:spcAft>
                <a:spcPts val="0"/>
              </a:spcAft>
              <a:buNone/>
            </a:pPr>
            <a:endParaRPr lang="id-ID" sz="1400" dirty="0"/>
          </a:p>
        </p:txBody>
      </p:sp>
    </p:spTree>
    <p:extLst>
      <p:ext uri="{BB962C8B-B14F-4D97-AF65-F5344CB8AC3E}">
        <p14:creationId xmlns:p14="http://schemas.microsoft.com/office/powerpoint/2010/main" val="24500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5" name="Google Shape;425;p29"/>
          <p:cNvSpPr txBox="1">
            <a:spLocks noGrp="1"/>
          </p:cNvSpPr>
          <p:nvPr>
            <p:ph type="ctrTitle"/>
          </p:nvPr>
        </p:nvSpPr>
        <p:spPr>
          <a:xfrm>
            <a:off x="420099" y="1745928"/>
            <a:ext cx="5723517" cy="22024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5400" dirty="0">
                <a:solidFill>
                  <a:schemeClr val="lt2"/>
                </a:solidFill>
              </a:rPr>
              <a:t>PENDAHULUAN</a:t>
            </a:r>
            <a:endParaRPr b="1" dirty="0"/>
          </a:p>
        </p:txBody>
      </p:sp>
      <p:grpSp>
        <p:nvGrpSpPr>
          <p:cNvPr id="11" name="Google Shape;6952;p65">
            <a:extLst>
              <a:ext uri="{FF2B5EF4-FFF2-40B4-BE49-F238E27FC236}">
                <a16:creationId xmlns:a16="http://schemas.microsoft.com/office/drawing/2014/main" id="{001E27D2-BF62-4EC8-BF27-97EADBDEA991}"/>
              </a:ext>
            </a:extLst>
          </p:cNvPr>
          <p:cNvGrpSpPr/>
          <p:nvPr/>
        </p:nvGrpSpPr>
        <p:grpSpPr>
          <a:xfrm rot="5400000">
            <a:off x="5538683" y="1911716"/>
            <a:ext cx="574511" cy="874709"/>
            <a:chOff x="1715404" y="1112080"/>
            <a:chExt cx="642270" cy="977984"/>
          </a:xfrm>
        </p:grpSpPr>
        <p:grpSp>
          <p:nvGrpSpPr>
            <p:cNvPr id="12" name="Google Shape;6953;p65">
              <a:extLst>
                <a:ext uri="{FF2B5EF4-FFF2-40B4-BE49-F238E27FC236}">
                  <a16:creationId xmlns:a16="http://schemas.microsoft.com/office/drawing/2014/main" id="{2B6857B1-E012-4088-BCFA-D8128E711A16}"/>
                </a:ext>
              </a:extLst>
            </p:cNvPr>
            <p:cNvGrpSpPr/>
            <p:nvPr/>
          </p:nvGrpSpPr>
          <p:grpSpPr>
            <a:xfrm>
              <a:off x="1715404" y="1112080"/>
              <a:ext cx="642270" cy="977984"/>
              <a:chOff x="1715404" y="1112080"/>
              <a:chExt cx="642270" cy="977984"/>
            </a:xfrm>
          </p:grpSpPr>
          <p:sp>
            <p:nvSpPr>
              <p:cNvPr id="22" name="Google Shape;6954;p65">
                <a:extLst>
                  <a:ext uri="{FF2B5EF4-FFF2-40B4-BE49-F238E27FC236}">
                    <a16:creationId xmlns:a16="http://schemas.microsoft.com/office/drawing/2014/main" id="{5FE61A2E-B9BF-4D29-A687-F3B70CB37651}"/>
                  </a:ext>
                </a:extLst>
              </p:cNvPr>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55;p65">
                <a:extLst>
                  <a:ext uri="{FF2B5EF4-FFF2-40B4-BE49-F238E27FC236}">
                    <a16:creationId xmlns:a16="http://schemas.microsoft.com/office/drawing/2014/main" id="{479CB03F-B748-4186-BA79-B6FEA734BA35}"/>
                  </a:ext>
                </a:extLst>
              </p:cNvPr>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956;p65">
              <a:extLst>
                <a:ext uri="{FF2B5EF4-FFF2-40B4-BE49-F238E27FC236}">
                  <a16:creationId xmlns:a16="http://schemas.microsoft.com/office/drawing/2014/main" id="{3B06C898-072D-4D18-BBEC-115DCCF5C4AA}"/>
                </a:ext>
              </a:extLst>
            </p:cNvPr>
            <p:cNvGrpSpPr/>
            <p:nvPr/>
          </p:nvGrpSpPr>
          <p:grpSpPr>
            <a:xfrm>
              <a:off x="1768927" y="1165603"/>
              <a:ext cx="535225" cy="851367"/>
              <a:chOff x="1768927" y="1165603"/>
              <a:chExt cx="535225" cy="851367"/>
            </a:xfrm>
          </p:grpSpPr>
          <p:sp>
            <p:nvSpPr>
              <p:cNvPr id="20" name="Google Shape;6957;p65">
                <a:extLst>
                  <a:ext uri="{FF2B5EF4-FFF2-40B4-BE49-F238E27FC236}">
                    <a16:creationId xmlns:a16="http://schemas.microsoft.com/office/drawing/2014/main" id="{5C1756DE-CCCF-49FF-B369-E1A8BF37C3F5}"/>
                  </a:ext>
                </a:extLst>
              </p:cNvPr>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58;p65">
                <a:extLst>
                  <a:ext uri="{FF2B5EF4-FFF2-40B4-BE49-F238E27FC236}">
                    <a16:creationId xmlns:a16="http://schemas.microsoft.com/office/drawing/2014/main" id="{E4510DCB-96A6-4877-94D9-B035B94B6117}"/>
                  </a:ext>
                </a:extLst>
              </p:cNvPr>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6959;p65">
              <a:extLst>
                <a:ext uri="{FF2B5EF4-FFF2-40B4-BE49-F238E27FC236}">
                  <a16:creationId xmlns:a16="http://schemas.microsoft.com/office/drawing/2014/main" id="{624D23AD-D5DF-4F2A-9834-94B106AA77EB}"/>
                </a:ext>
              </a:extLst>
            </p:cNvPr>
            <p:cNvGrpSpPr/>
            <p:nvPr/>
          </p:nvGrpSpPr>
          <p:grpSpPr>
            <a:xfrm>
              <a:off x="1822449" y="1219125"/>
              <a:ext cx="428180" cy="718859"/>
              <a:chOff x="1822449" y="1219125"/>
              <a:chExt cx="428180" cy="718859"/>
            </a:xfrm>
          </p:grpSpPr>
          <p:sp>
            <p:nvSpPr>
              <p:cNvPr id="18" name="Google Shape;6960;p65">
                <a:extLst>
                  <a:ext uri="{FF2B5EF4-FFF2-40B4-BE49-F238E27FC236}">
                    <a16:creationId xmlns:a16="http://schemas.microsoft.com/office/drawing/2014/main" id="{233CDFE1-2681-4C55-8405-6F50E9C05776}"/>
                  </a:ext>
                </a:extLst>
              </p:cNvPr>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1;p65">
                <a:extLst>
                  <a:ext uri="{FF2B5EF4-FFF2-40B4-BE49-F238E27FC236}">
                    <a16:creationId xmlns:a16="http://schemas.microsoft.com/office/drawing/2014/main" id="{85EFCFAE-8D06-4F2A-8171-4896C2071E4D}"/>
                  </a:ext>
                </a:extLst>
              </p:cNvPr>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962;p65">
              <a:extLst>
                <a:ext uri="{FF2B5EF4-FFF2-40B4-BE49-F238E27FC236}">
                  <a16:creationId xmlns:a16="http://schemas.microsoft.com/office/drawing/2014/main" id="{DFE6394B-E7ED-4C11-B242-F2E7157DC15E}"/>
                </a:ext>
              </a:extLst>
            </p:cNvPr>
            <p:cNvGrpSpPr/>
            <p:nvPr/>
          </p:nvGrpSpPr>
          <p:grpSpPr>
            <a:xfrm>
              <a:off x="1875972" y="1272648"/>
              <a:ext cx="321135" cy="586939"/>
              <a:chOff x="1875972" y="1272648"/>
              <a:chExt cx="321135" cy="586939"/>
            </a:xfrm>
          </p:grpSpPr>
          <p:sp>
            <p:nvSpPr>
              <p:cNvPr id="16" name="Google Shape;6963;p65">
                <a:extLst>
                  <a:ext uri="{FF2B5EF4-FFF2-40B4-BE49-F238E27FC236}">
                    <a16:creationId xmlns:a16="http://schemas.microsoft.com/office/drawing/2014/main" id="{B3E9B189-7060-4363-B9A0-8539EA4D0348}"/>
                  </a:ext>
                </a:extLst>
              </p:cNvPr>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64;p65">
                <a:extLst>
                  <a:ext uri="{FF2B5EF4-FFF2-40B4-BE49-F238E27FC236}">
                    <a16:creationId xmlns:a16="http://schemas.microsoft.com/office/drawing/2014/main" id="{73A74C7E-B44D-4838-9CA8-031FEB6EBA87}"/>
                  </a:ext>
                </a:extLst>
              </p:cNvPr>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pic>
        <p:nvPicPr>
          <p:cNvPr id="3" name="image65.png">
            <a:extLst>
              <a:ext uri="{FF2B5EF4-FFF2-40B4-BE49-F238E27FC236}">
                <a16:creationId xmlns:a16="http://schemas.microsoft.com/office/drawing/2014/main" id="{2A8CC578-D45F-4623-A452-59A0917696A8}"/>
              </a:ext>
            </a:extLst>
          </p:cNvPr>
          <p:cNvPicPr/>
          <p:nvPr/>
        </p:nvPicPr>
        <p:blipFill>
          <a:blip r:embed="rId3"/>
          <a:srcRect/>
          <a:stretch>
            <a:fillRect/>
          </a:stretch>
        </p:blipFill>
        <p:spPr>
          <a:xfrm>
            <a:off x="2316555" y="572785"/>
            <a:ext cx="5253826" cy="4398615"/>
          </a:xfrm>
          <a:prstGeom prst="rect">
            <a:avLst/>
          </a:prstGeom>
          <a:ln/>
        </p:spPr>
      </p:pic>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132290" y="22578"/>
            <a:ext cx="4835421"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400" b="1" dirty="0">
                <a:latin typeface="Cormorant Unicase" panose="020B0604020202020204" charset="0"/>
              </a:rPr>
              <a:t>ANALISIS KEBUTUHAN SISTEM</a:t>
            </a:r>
            <a:endParaRPr lang="id-ID" sz="24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5046133"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8418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a:fillRect/>
          </a:stretch>
        </p:blipFill>
        <p:spPr>
          <a:xfrm>
            <a:off x="2280492" y="671460"/>
            <a:ext cx="5552501"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Pengumuman.</a:t>
            </a:r>
          </a:p>
        </p:txBody>
      </p:sp>
    </p:spTree>
    <p:extLst>
      <p:ext uri="{BB962C8B-B14F-4D97-AF65-F5344CB8AC3E}">
        <p14:creationId xmlns:p14="http://schemas.microsoft.com/office/powerpoint/2010/main" val="328384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671460"/>
            <a:ext cx="4808668"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Rekrutmen.</a:t>
            </a:r>
          </a:p>
        </p:txBody>
      </p:sp>
    </p:spTree>
    <p:extLst>
      <p:ext uri="{BB962C8B-B14F-4D97-AF65-F5344CB8AC3E}">
        <p14:creationId xmlns:p14="http://schemas.microsoft.com/office/powerpoint/2010/main" val="230545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688097"/>
            <a:ext cx="4808668" cy="4332198"/>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2107526" cy="307777"/>
          </a:xfrm>
          <a:prstGeom prst="rect">
            <a:avLst/>
          </a:prstGeom>
          <a:noFill/>
        </p:spPr>
        <p:txBody>
          <a:bodyPr wrap="square" rtlCol="0">
            <a:spAutoFit/>
          </a:bodyPr>
          <a:lstStyle/>
          <a:p>
            <a:r>
              <a:rPr lang="id-ID" dirty="0">
                <a:solidFill>
                  <a:schemeClr val="tx1"/>
                </a:solidFill>
                <a:latin typeface="Cabin" panose="020B0604020202020204" charset="0"/>
              </a:rPr>
              <a:t>Validasi Kontrak Tenant.</a:t>
            </a:r>
          </a:p>
        </p:txBody>
      </p:sp>
    </p:spTree>
    <p:extLst>
      <p:ext uri="{BB962C8B-B14F-4D97-AF65-F5344CB8AC3E}">
        <p14:creationId xmlns:p14="http://schemas.microsoft.com/office/powerpoint/2010/main" val="321772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889290" y="671460"/>
            <a:ext cx="4334903"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Tenant.</a:t>
            </a:r>
          </a:p>
        </p:txBody>
      </p:sp>
    </p:spTree>
    <p:extLst>
      <p:ext uri="{BB962C8B-B14F-4D97-AF65-F5344CB8AC3E}">
        <p14:creationId xmlns:p14="http://schemas.microsoft.com/office/powerpoint/2010/main" val="3048263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830036" y="671460"/>
            <a:ext cx="4453411"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Hak akses.</a:t>
            </a:r>
          </a:p>
        </p:txBody>
      </p:sp>
    </p:spTree>
    <p:extLst>
      <p:ext uri="{BB962C8B-B14F-4D97-AF65-F5344CB8AC3E}">
        <p14:creationId xmlns:p14="http://schemas.microsoft.com/office/powerpoint/2010/main" val="117901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965352"/>
            <a:ext cx="4808668" cy="3777689"/>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Notifikasi.</a:t>
            </a:r>
          </a:p>
        </p:txBody>
      </p:sp>
    </p:spTree>
    <p:extLst>
      <p:ext uri="{BB962C8B-B14F-4D97-AF65-F5344CB8AC3E}">
        <p14:creationId xmlns:p14="http://schemas.microsoft.com/office/powerpoint/2010/main" val="15374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934486"/>
            <a:ext cx="4808668" cy="3839421"/>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Kelas.</a:t>
            </a:r>
          </a:p>
        </p:txBody>
      </p:sp>
    </p:spTree>
    <p:extLst>
      <p:ext uri="{BB962C8B-B14F-4D97-AF65-F5344CB8AC3E}">
        <p14:creationId xmlns:p14="http://schemas.microsoft.com/office/powerpoint/2010/main" val="136737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3005466" y="671460"/>
            <a:ext cx="4102552"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a:t>
            </a:r>
            <a:r>
              <a:rPr lang="id-ID" i="1" dirty="0">
                <a:solidFill>
                  <a:schemeClr val="tx1"/>
                </a:solidFill>
                <a:latin typeface="Cabin" panose="020B0604020202020204" charset="0"/>
              </a:rPr>
              <a:t>Activity</a:t>
            </a:r>
            <a:r>
              <a:rPr lang="id-ID" dirty="0">
                <a:solidFill>
                  <a:schemeClr val="tx1"/>
                </a:solidFill>
                <a:latin typeface="Cabin" panose="020B0604020202020204" charset="0"/>
              </a:rPr>
              <a:t> Kelas.</a:t>
            </a:r>
          </a:p>
        </p:txBody>
      </p:sp>
    </p:spTree>
    <p:extLst>
      <p:ext uri="{BB962C8B-B14F-4D97-AF65-F5344CB8AC3E}">
        <p14:creationId xmlns:p14="http://schemas.microsoft.com/office/powerpoint/2010/main" val="79108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72212" y="671460"/>
            <a:ext cx="4769060"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Akses coaching log.</a:t>
            </a:r>
          </a:p>
        </p:txBody>
      </p:sp>
    </p:spTree>
    <p:extLst>
      <p:ext uri="{BB962C8B-B14F-4D97-AF65-F5344CB8AC3E}">
        <p14:creationId xmlns:p14="http://schemas.microsoft.com/office/powerpoint/2010/main" val="261323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5"/>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LATAR BELAKANG</a:t>
            </a:r>
            <a:endParaRPr dirty="0"/>
          </a:p>
        </p:txBody>
      </p:sp>
      <p:grpSp>
        <p:nvGrpSpPr>
          <p:cNvPr id="578" name="Google Shape;578;p35"/>
          <p:cNvGrpSpPr/>
          <p:nvPr/>
        </p:nvGrpSpPr>
        <p:grpSpPr>
          <a:xfrm>
            <a:off x="6132024" y="3797712"/>
            <a:ext cx="3312528" cy="1553714"/>
            <a:chOff x="6132024" y="3797712"/>
            <a:chExt cx="3312528" cy="1553714"/>
          </a:xfrm>
        </p:grpSpPr>
        <p:sp>
          <p:nvSpPr>
            <p:cNvPr id="579" name="Google Shape;579;p35"/>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DCA0725-9839-42F8-AC2F-3DB7E7D933E5}"/>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7" name="Straight Connector 6">
            <a:extLst>
              <a:ext uri="{FF2B5EF4-FFF2-40B4-BE49-F238E27FC236}">
                <a16:creationId xmlns:a16="http://schemas.microsoft.com/office/drawing/2014/main" id="{9B5DD698-2E99-4E2D-A9E8-B69016492F61}"/>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1" name="Google Shape;433;p30">
            <a:extLst>
              <a:ext uri="{FF2B5EF4-FFF2-40B4-BE49-F238E27FC236}">
                <a16:creationId xmlns:a16="http://schemas.microsoft.com/office/drawing/2014/main" id="{D331A2A7-088D-430B-B3B3-DD5259472F7C}"/>
              </a:ext>
            </a:extLst>
          </p:cNvPr>
          <p:cNvSpPr txBox="1">
            <a:spLocks noGrp="1"/>
          </p:cNvSpPr>
          <p:nvPr>
            <p:ph type="body" idx="1"/>
          </p:nvPr>
        </p:nvSpPr>
        <p:spPr>
          <a:xfrm>
            <a:off x="817300" y="1142184"/>
            <a:ext cx="7611200" cy="3352688"/>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just">
              <a:spcAft>
                <a:spcPts val="1200"/>
              </a:spcAft>
              <a:buNone/>
            </a:pPr>
            <a:r>
              <a:rPr lang="id-ID" sz="1200" dirty="0">
                <a:effectLst/>
                <a:latin typeface="Cabin" panose="020B0604020202020204" charset="0"/>
                <a:ea typeface="Times New Roman" panose="02020603050405020304" pitchFamily="18" charset="0"/>
              </a:rPr>
              <a:t>Badan Pusat Statistik (BPS) mencatat jumlah pengangguran terbuka di Indonesia mencapai 8.746.008 orang pada Februari 2021. Jumlahnya meningkat 26,3% dibandingkan periode tahun lalu yang disebabkan krisis ekonomi akibat pandemi Covid-19</a:t>
            </a:r>
            <a:endParaRPr lang="id-ID" sz="1200" dirty="0">
              <a:latin typeface="Cabin" panose="020B0604020202020204" charset="0"/>
              <a:ea typeface="Times New Roman" panose="02020603050405020304" pitchFamily="18" charset="0"/>
            </a:endParaRPr>
          </a:p>
          <a:p>
            <a:pPr marL="0" lvl="0" indent="0" algn="just">
              <a:spcAft>
                <a:spcPts val="1200"/>
              </a:spcAft>
              <a:buNone/>
            </a:pPr>
            <a:r>
              <a:rPr lang="id-ID" sz="1200" dirty="0">
                <a:effectLst/>
                <a:latin typeface="Cabin" panose="020B0604020202020204" charset="0"/>
                <a:ea typeface="Times New Roman" panose="02020603050405020304" pitchFamily="18" charset="0"/>
              </a:rPr>
              <a:t>Peraturan Presiden Nomor 6 Tahun 2015 tentang Badan Ekonomi Kreatif, menyatakan bahwa diperlukan suatu sistem yang mampu meningkatkan pertumbuhan ekonomi nasional dan menjamin terlaksananya program pemerintah.</a:t>
            </a:r>
            <a:endParaRPr lang="id-ID" sz="1200" dirty="0">
              <a:latin typeface="Cabin" panose="020B0604020202020204" charset="0"/>
              <a:ea typeface="Times New Roman" panose="02020603050405020304" pitchFamily="18" charset="0"/>
            </a:endParaRPr>
          </a:p>
          <a:p>
            <a:pPr marL="0" lvl="0" indent="0" algn="just">
              <a:spcAft>
                <a:spcPts val="1200"/>
              </a:spcAft>
              <a:buNone/>
            </a:pPr>
            <a:r>
              <a:rPr lang="id-ID" sz="1200" dirty="0">
                <a:effectLst/>
                <a:latin typeface="Cabin" panose="020B0604020202020204" charset="0"/>
                <a:ea typeface="Times New Roman" panose="02020603050405020304" pitchFamily="18" charset="0"/>
              </a:rPr>
              <a:t>Inkubator bisnis merupakan program alternatif yang strategis dalam mengembangkan wirausaha baru. Program coaching yang terintegrasi dengan karakteristik yang lebih individual dan tahapan operasional yang terstruktur, mampu membantu para wirausaha baru dalam menghadapi periode awal dalam  menjalankan bisnisnya</a:t>
            </a:r>
            <a:endParaRPr lang="id-ID" sz="1200" dirty="0">
              <a:latin typeface="Cabin" panose="020B0604020202020204" charset="0"/>
              <a:ea typeface="Times New Roman" panose="02020603050405020304" pitchFamily="18" charset="0"/>
            </a:endParaRPr>
          </a:p>
          <a:p>
            <a:pPr marL="0" lvl="0" indent="0" algn="just">
              <a:spcAft>
                <a:spcPts val="1200"/>
              </a:spcAft>
              <a:buNone/>
            </a:pPr>
            <a:r>
              <a:rPr lang="id-ID" sz="1200" dirty="0">
                <a:effectLst/>
                <a:latin typeface="Cabin" panose="020B0604020202020204" charset="0"/>
                <a:ea typeface="Times New Roman" panose="02020603050405020304" pitchFamily="18" charset="0"/>
              </a:rPr>
              <a:t>Saat ini keberadaan inkubator bisnis secara legal telah didukung oleh Peraturan Presiden No. 27 Tahun 2013 tentang Pengembangan Inkubator Wirausaha. Selama ini, pemerintah, pihak swasta, dan perguruan tinggi yang merupakan lembaga-lembaga pendiri dalam inkubator bisnis menjalankan peran masing-masing dalam program inkubasinya dengan tujuan dan fokus yang berbeda.</a:t>
            </a:r>
          </a:p>
        </p:txBody>
      </p:sp>
    </p:spTree>
    <p:extLst>
      <p:ext uri="{BB962C8B-B14F-4D97-AF65-F5344CB8AC3E}">
        <p14:creationId xmlns:p14="http://schemas.microsoft.com/office/powerpoint/2010/main" val="157230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807381" y="671460"/>
            <a:ext cx="4498721"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Monev.</a:t>
            </a:r>
          </a:p>
        </p:txBody>
      </p:sp>
    </p:spTree>
    <p:extLst>
      <p:ext uri="{BB962C8B-B14F-4D97-AF65-F5344CB8AC3E}">
        <p14:creationId xmlns:p14="http://schemas.microsoft.com/office/powerpoint/2010/main" val="199981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1601176"/>
            <a:ext cx="4808668" cy="2506040"/>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Akses Pengumuman.</a:t>
            </a:r>
          </a:p>
        </p:txBody>
      </p:sp>
    </p:spTree>
    <p:extLst>
      <p:ext uri="{BB962C8B-B14F-4D97-AF65-F5344CB8AC3E}">
        <p14:creationId xmlns:p14="http://schemas.microsoft.com/office/powerpoint/2010/main" val="193453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1137396"/>
            <a:ext cx="4808668" cy="3433600"/>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Registrasi Tenant.</a:t>
            </a:r>
          </a:p>
        </p:txBody>
      </p:sp>
    </p:spTree>
    <p:extLst>
      <p:ext uri="{BB962C8B-B14F-4D97-AF65-F5344CB8AC3E}">
        <p14:creationId xmlns:p14="http://schemas.microsoft.com/office/powerpoint/2010/main" val="169052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785212"/>
            <a:ext cx="4808668" cy="4137969"/>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Status Tenant.</a:t>
            </a:r>
          </a:p>
        </p:txBody>
      </p:sp>
    </p:spTree>
    <p:extLst>
      <p:ext uri="{BB962C8B-B14F-4D97-AF65-F5344CB8AC3E}">
        <p14:creationId xmlns:p14="http://schemas.microsoft.com/office/powerpoint/2010/main" val="227883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1263637"/>
            <a:ext cx="4808668" cy="3181118"/>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Kelola Profile</a:t>
            </a:r>
          </a:p>
        </p:txBody>
      </p:sp>
    </p:spTree>
    <p:extLst>
      <p:ext uri="{BB962C8B-B14F-4D97-AF65-F5344CB8AC3E}">
        <p14:creationId xmlns:p14="http://schemas.microsoft.com/office/powerpoint/2010/main" val="38882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652408" y="1607642"/>
            <a:ext cx="4808668" cy="2493109"/>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Melihat Notifikasi</a:t>
            </a:r>
          </a:p>
        </p:txBody>
      </p:sp>
    </p:spTree>
    <p:extLst>
      <p:ext uri="{BB962C8B-B14F-4D97-AF65-F5344CB8AC3E}">
        <p14:creationId xmlns:p14="http://schemas.microsoft.com/office/powerpoint/2010/main" val="25378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715261" y="671460"/>
            <a:ext cx="4682961"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2292238" cy="307777"/>
          </a:xfrm>
          <a:prstGeom prst="rect">
            <a:avLst/>
          </a:prstGeom>
          <a:noFill/>
        </p:spPr>
        <p:txBody>
          <a:bodyPr wrap="square" rtlCol="0">
            <a:spAutoFit/>
          </a:bodyPr>
          <a:lstStyle/>
          <a:p>
            <a:r>
              <a:rPr lang="id-ID" dirty="0">
                <a:solidFill>
                  <a:schemeClr val="tx1"/>
                </a:solidFill>
                <a:latin typeface="Cabin" panose="020B0604020202020204" charset="0"/>
              </a:rPr>
              <a:t> mengakses kelas Coaching</a:t>
            </a:r>
          </a:p>
        </p:txBody>
      </p:sp>
    </p:spTree>
    <p:extLst>
      <p:ext uri="{BB962C8B-B14F-4D97-AF65-F5344CB8AC3E}">
        <p14:creationId xmlns:p14="http://schemas.microsoft.com/office/powerpoint/2010/main" val="287570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9" name="image68.png">
            <a:extLst>
              <a:ext uri="{FF2B5EF4-FFF2-40B4-BE49-F238E27FC236}">
                <a16:creationId xmlns:a16="http://schemas.microsoft.com/office/drawing/2014/main" id="{04F4C2A7-8030-4B85-91E4-2E3699BF04B8}"/>
              </a:ext>
            </a:extLst>
          </p:cNvPr>
          <p:cNvPicPr/>
          <p:nvPr/>
        </p:nvPicPr>
        <p:blipFill>
          <a:blip r:embed="rId3"/>
          <a:srcRect/>
          <a:stretch/>
        </p:blipFill>
        <p:spPr>
          <a:xfrm>
            <a:off x="2746027" y="671460"/>
            <a:ext cx="4621429" cy="4365473"/>
          </a:xfrm>
          <a:prstGeom prst="rect">
            <a:avLst/>
          </a:prstGeom>
          <a:ln/>
        </p:spPr>
      </p:pic>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1857469" cy="307777"/>
          </a:xfrm>
          <a:prstGeom prst="rect">
            <a:avLst/>
          </a:prstGeom>
          <a:noFill/>
        </p:spPr>
        <p:txBody>
          <a:bodyPr wrap="square" rtlCol="0">
            <a:spAutoFit/>
          </a:bodyPr>
          <a:lstStyle/>
          <a:p>
            <a:r>
              <a:rPr lang="id-ID" i="1" dirty="0">
                <a:solidFill>
                  <a:srgbClr val="2F5496"/>
                </a:solidFill>
                <a:latin typeface="Cabin" panose="020B0604020202020204" charset="0"/>
              </a:rPr>
              <a:t>Activity Diagram</a:t>
            </a:r>
            <a:r>
              <a:rPr lang="id-ID" dirty="0">
                <a:solidFill>
                  <a:srgbClr val="2F5496"/>
                </a:solidFill>
                <a:latin typeface="Cabin" panose="020B0604020202020204" charset="0"/>
              </a:rPr>
              <a:t>.</a:t>
            </a:r>
          </a:p>
        </p:txBody>
      </p:sp>
      <p:sp>
        <p:nvSpPr>
          <p:cNvPr id="14" name="TextBox 13">
            <a:extLst>
              <a:ext uri="{FF2B5EF4-FFF2-40B4-BE49-F238E27FC236}">
                <a16:creationId xmlns:a16="http://schemas.microsoft.com/office/drawing/2014/main" id="{AAED9CEF-732C-414E-96D6-6910DD94DE2F}"/>
              </a:ext>
            </a:extLst>
          </p:cNvPr>
          <p:cNvSpPr txBox="1"/>
          <p:nvPr/>
        </p:nvSpPr>
        <p:spPr>
          <a:xfrm>
            <a:off x="423023" y="2191223"/>
            <a:ext cx="1857469" cy="307777"/>
          </a:xfrm>
          <a:prstGeom prst="rect">
            <a:avLst/>
          </a:prstGeom>
          <a:noFill/>
        </p:spPr>
        <p:txBody>
          <a:bodyPr wrap="square" rtlCol="0">
            <a:spAutoFit/>
          </a:bodyPr>
          <a:lstStyle/>
          <a:p>
            <a:r>
              <a:rPr lang="id-ID" dirty="0">
                <a:solidFill>
                  <a:schemeClr val="tx1"/>
                </a:solidFill>
                <a:latin typeface="Cabin" panose="020B0604020202020204" charset="0"/>
              </a:rPr>
              <a:t> Kelas Mentoring</a:t>
            </a:r>
          </a:p>
        </p:txBody>
      </p:sp>
    </p:spTree>
    <p:extLst>
      <p:ext uri="{BB962C8B-B14F-4D97-AF65-F5344CB8AC3E}">
        <p14:creationId xmlns:p14="http://schemas.microsoft.com/office/powerpoint/2010/main" val="274537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23023" y="1894641"/>
            <a:ext cx="2288279" cy="523220"/>
          </a:xfrm>
          <a:prstGeom prst="rect">
            <a:avLst/>
          </a:prstGeom>
          <a:noFill/>
        </p:spPr>
        <p:txBody>
          <a:bodyPr wrap="square" rtlCol="0">
            <a:spAutoFit/>
          </a:bodyPr>
          <a:lstStyle/>
          <a:p>
            <a:r>
              <a:rPr lang="en-US" dirty="0">
                <a:solidFill>
                  <a:srgbClr val="2F5496"/>
                </a:solidFill>
                <a:latin typeface="Cabin" panose="020B0604020202020204" charset="0"/>
              </a:rPr>
              <a:t>ERD (</a:t>
            </a:r>
            <a:r>
              <a:rPr lang="en-US" i="1" dirty="0">
                <a:solidFill>
                  <a:srgbClr val="2F5496"/>
                </a:solidFill>
                <a:latin typeface="Cabin" panose="020B0604020202020204" charset="0"/>
              </a:rPr>
              <a:t>Entity Relationship Diagram)</a:t>
            </a:r>
            <a:endParaRPr lang="id-ID"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tretch>
            <a:fillRect/>
          </a:stretch>
        </p:blipFill>
        <p:spPr>
          <a:xfrm>
            <a:off x="2438399" y="525959"/>
            <a:ext cx="5642345" cy="4509242"/>
          </a:xfrm>
          <a:prstGeom prst="rect">
            <a:avLst/>
          </a:prstGeom>
        </p:spPr>
      </p:pic>
    </p:spTree>
    <p:extLst>
      <p:ext uri="{BB962C8B-B14F-4D97-AF65-F5344CB8AC3E}">
        <p14:creationId xmlns:p14="http://schemas.microsoft.com/office/powerpoint/2010/main" val="75618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387473" y="107955"/>
            <a:ext cx="3257336" cy="486344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Halaman Utama.</a:t>
            </a:r>
          </a:p>
        </p:txBody>
      </p:sp>
    </p:spTree>
    <p:extLst>
      <p:ext uri="{BB962C8B-B14F-4D97-AF65-F5344CB8AC3E}">
        <p14:creationId xmlns:p14="http://schemas.microsoft.com/office/powerpoint/2010/main" val="320340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5"/>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LATAR BELAKANG</a:t>
            </a:r>
            <a:endParaRPr dirty="0"/>
          </a:p>
        </p:txBody>
      </p:sp>
      <p:grpSp>
        <p:nvGrpSpPr>
          <p:cNvPr id="578" name="Google Shape;578;p35"/>
          <p:cNvGrpSpPr/>
          <p:nvPr/>
        </p:nvGrpSpPr>
        <p:grpSpPr>
          <a:xfrm>
            <a:off x="6132024" y="3797712"/>
            <a:ext cx="3312528" cy="1553714"/>
            <a:chOff x="6132024" y="3797712"/>
            <a:chExt cx="3312528" cy="1553714"/>
          </a:xfrm>
        </p:grpSpPr>
        <p:sp>
          <p:nvSpPr>
            <p:cNvPr id="579" name="Google Shape;579;p35"/>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DCA0725-9839-42F8-AC2F-3DB7E7D933E5}"/>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7" name="Straight Connector 6">
            <a:extLst>
              <a:ext uri="{FF2B5EF4-FFF2-40B4-BE49-F238E27FC236}">
                <a16:creationId xmlns:a16="http://schemas.microsoft.com/office/drawing/2014/main" id="{9B5DD698-2E99-4E2D-A9E8-B69016492F61}"/>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1" name="Google Shape;433;p30">
            <a:extLst>
              <a:ext uri="{FF2B5EF4-FFF2-40B4-BE49-F238E27FC236}">
                <a16:creationId xmlns:a16="http://schemas.microsoft.com/office/drawing/2014/main" id="{D331A2A7-088D-430B-B3B3-DD5259472F7C}"/>
              </a:ext>
            </a:extLst>
          </p:cNvPr>
          <p:cNvSpPr txBox="1">
            <a:spLocks noGrp="1"/>
          </p:cNvSpPr>
          <p:nvPr>
            <p:ph type="body" idx="1"/>
          </p:nvPr>
        </p:nvSpPr>
        <p:spPr>
          <a:xfrm>
            <a:off x="1088507" y="1166647"/>
            <a:ext cx="7204735" cy="2835869"/>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0" lvl="0" indent="0" algn="just">
              <a:spcAft>
                <a:spcPts val="600"/>
              </a:spcAft>
              <a:buNone/>
            </a:pPr>
            <a:r>
              <a:rPr lang="id-ID" sz="1200" dirty="0">
                <a:effectLst/>
                <a:latin typeface="Cabin" panose="020B0604020202020204" charset="0"/>
                <a:ea typeface="Times New Roman" panose="02020603050405020304" pitchFamily="18" charset="0"/>
              </a:rPr>
              <a:t>Puslitbang Inkubator Bisnis LPPM Universitas Lampung adalah unit kerja yang memberikan pelayanan ketenagakerjaan dan pengembangan kewirausahaan kepada mahasiswa  alumni, swasta dan instansi pemerintah serta masyarakat umum. </a:t>
            </a:r>
          </a:p>
          <a:p>
            <a:pPr marL="0" lvl="0" indent="0" algn="just">
              <a:spcAft>
                <a:spcPts val="600"/>
              </a:spcAft>
              <a:buNone/>
            </a:pPr>
            <a:r>
              <a:rPr lang="id-ID" sz="1200" dirty="0">
                <a:effectLst/>
                <a:latin typeface="Cabin" panose="020B0604020202020204" charset="0"/>
                <a:ea typeface="Times New Roman" panose="02020603050405020304" pitchFamily="18" charset="0"/>
              </a:rPr>
              <a:t>Masalah mendasar yang dihadapi tenant saat ini meliputi: kurangnya kemampuan manajemen (pemasaran, produksi, keuangan), tidak mampu menciptakan produk kreatif yang bernilai jual, rendahnya kualitas packaging produk, kurangnya kemampuan membuat bisnis plan dan bisnis model di mana hal ini sangat diperlukan untuk pengajuan bantuan dari berbagai pihak, serta kurangnya pemanfaatan teknologi. </a:t>
            </a:r>
          </a:p>
          <a:p>
            <a:pPr marL="0" lvl="0" indent="0" algn="just">
              <a:spcAft>
                <a:spcPts val="600"/>
              </a:spcAft>
              <a:buNone/>
            </a:pPr>
            <a:endParaRPr lang="id-ID" sz="1200" dirty="0">
              <a:latin typeface="Cabin" panose="020B0604020202020204" charset="0"/>
              <a:ea typeface="Times New Roman" panose="02020603050405020304" pitchFamily="18" charset="0"/>
            </a:endParaRPr>
          </a:p>
          <a:p>
            <a:pPr marL="0" lvl="0" indent="0" algn="just">
              <a:spcAft>
                <a:spcPts val="600"/>
              </a:spcAft>
              <a:buNone/>
            </a:pPr>
            <a:r>
              <a:rPr lang="id-ID" sz="1200" dirty="0">
                <a:effectLst/>
                <a:latin typeface="Cabin" panose="020B0604020202020204" charset="0"/>
                <a:ea typeface="Times New Roman" panose="02020603050405020304" pitchFamily="18" charset="0"/>
              </a:rPr>
              <a:t>Tenant membutuhkan pendampingan dari instansi pemerintahan, swasta dan perguruan tinggi untuk membantu mengimplementasikan strategi bersaing. Serangkaian kegiatan yang dilakukan tenant mulai dari proses rekrutmen tenant, proses inkubasi seperti training, mentoring dan pelatihan oleh pihak yang memfasilitasi serta monitoring dan evaluasi oleh inkubator sebaiknya tidak dilakukan secara tatap muka (offline) juga dilakukan guna mengurangi penyebaran virus corona.</a:t>
            </a:r>
          </a:p>
        </p:txBody>
      </p:sp>
    </p:spTree>
    <p:extLst>
      <p:ext uri="{BB962C8B-B14F-4D97-AF65-F5344CB8AC3E}">
        <p14:creationId xmlns:p14="http://schemas.microsoft.com/office/powerpoint/2010/main" val="39138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6" y="743817"/>
            <a:ext cx="5631263" cy="3637683"/>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Halaman Masuk.</a:t>
            </a:r>
          </a:p>
        </p:txBody>
      </p:sp>
    </p:spTree>
    <p:extLst>
      <p:ext uri="{BB962C8B-B14F-4D97-AF65-F5344CB8AC3E}">
        <p14:creationId xmlns:p14="http://schemas.microsoft.com/office/powerpoint/2010/main" val="3811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174390" y="169938"/>
            <a:ext cx="3842254" cy="4801464"/>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Daftar Pengguna untuk Tenant</a:t>
            </a:r>
          </a:p>
        </p:txBody>
      </p:sp>
    </p:spTree>
    <p:extLst>
      <p:ext uri="{BB962C8B-B14F-4D97-AF65-F5344CB8AC3E}">
        <p14:creationId xmlns:p14="http://schemas.microsoft.com/office/powerpoint/2010/main" val="307305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183023" y="169938"/>
            <a:ext cx="3824987" cy="4801464"/>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 Beranda Tenant.</a:t>
            </a:r>
          </a:p>
        </p:txBody>
      </p:sp>
    </p:spTree>
    <p:extLst>
      <p:ext uri="{BB962C8B-B14F-4D97-AF65-F5344CB8AC3E}">
        <p14:creationId xmlns:p14="http://schemas.microsoft.com/office/powerpoint/2010/main" val="39969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5073475" y="169938"/>
            <a:ext cx="2044082" cy="4801464"/>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Tambah Usaha Tenant.</a:t>
            </a:r>
          </a:p>
        </p:txBody>
      </p:sp>
    </p:spTree>
    <p:extLst>
      <p:ext uri="{BB962C8B-B14F-4D97-AF65-F5344CB8AC3E}">
        <p14:creationId xmlns:p14="http://schemas.microsoft.com/office/powerpoint/2010/main" val="3266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2917067" y="717836"/>
            <a:ext cx="5718373" cy="385332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 Menu Pra Inkubasi.</a:t>
            </a:r>
          </a:p>
        </p:txBody>
      </p:sp>
    </p:spTree>
    <p:extLst>
      <p:ext uri="{BB962C8B-B14F-4D97-AF65-F5344CB8AC3E}">
        <p14:creationId xmlns:p14="http://schemas.microsoft.com/office/powerpoint/2010/main" val="80041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2917067" y="1232071"/>
            <a:ext cx="5718373" cy="2824856"/>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Akses Kelas Training.</a:t>
            </a:r>
          </a:p>
        </p:txBody>
      </p:sp>
    </p:spTree>
    <p:extLst>
      <p:ext uri="{BB962C8B-B14F-4D97-AF65-F5344CB8AC3E}">
        <p14:creationId xmlns:p14="http://schemas.microsoft.com/office/powerpoint/2010/main" val="323955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144984" y="698500"/>
            <a:ext cx="5490752" cy="3996091"/>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Inkubasi</a:t>
            </a:r>
          </a:p>
        </p:txBody>
      </p:sp>
    </p:spTree>
    <p:extLst>
      <p:ext uri="{BB962C8B-B14F-4D97-AF65-F5344CB8AC3E}">
        <p14:creationId xmlns:p14="http://schemas.microsoft.com/office/powerpoint/2010/main" val="40138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144984" y="1319902"/>
            <a:ext cx="5490752" cy="275328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Akses Kelas Coaching.</a:t>
            </a:r>
          </a:p>
        </p:txBody>
      </p:sp>
    </p:spTree>
    <p:extLst>
      <p:ext uri="{BB962C8B-B14F-4D97-AF65-F5344CB8AC3E}">
        <p14:creationId xmlns:p14="http://schemas.microsoft.com/office/powerpoint/2010/main" val="31003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48485" y="708520"/>
            <a:ext cx="6006615" cy="3809605"/>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 Menu Coaching Log.</a:t>
            </a:r>
          </a:p>
        </p:txBody>
      </p:sp>
    </p:spTree>
    <p:extLst>
      <p:ext uri="{BB962C8B-B14F-4D97-AF65-F5344CB8AC3E}">
        <p14:creationId xmlns:p14="http://schemas.microsoft.com/office/powerpoint/2010/main" val="1327657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610162" y="509182"/>
            <a:ext cx="5025277" cy="4330669"/>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Tambah Coaching log.</a:t>
            </a:r>
          </a:p>
        </p:txBody>
      </p:sp>
    </p:spTree>
    <p:extLst>
      <p:ext uri="{BB962C8B-B14F-4D97-AF65-F5344CB8AC3E}">
        <p14:creationId xmlns:p14="http://schemas.microsoft.com/office/powerpoint/2010/main" val="321916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3" name="Text Placeholder 2">
            <a:extLst>
              <a:ext uri="{FF2B5EF4-FFF2-40B4-BE49-F238E27FC236}">
                <a16:creationId xmlns:a16="http://schemas.microsoft.com/office/drawing/2014/main" id="{1EE5B1A3-F910-425E-AD14-306AE6DE4966}"/>
              </a:ext>
            </a:extLst>
          </p:cNvPr>
          <p:cNvSpPr>
            <a:spLocks noGrp="1"/>
          </p:cNvSpPr>
          <p:nvPr>
            <p:ph type="body" idx="1"/>
          </p:nvPr>
        </p:nvSpPr>
        <p:spPr>
          <a:xfrm>
            <a:off x="720000" y="1707996"/>
            <a:ext cx="3948460" cy="1953285"/>
          </a:xfrm>
        </p:spPr>
        <p:txBody>
          <a:bodyPr/>
          <a:lstStyle/>
          <a:p>
            <a:pPr marL="127000" indent="0" algn="just">
              <a:buNone/>
            </a:pPr>
            <a:r>
              <a:rPr lang="id-ID" sz="1400" dirty="0">
                <a:solidFill>
                  <a:schemeClr val="tx1"/>
                </a:solidFill>
              </a:rPr>
              <a:t>Bagaimana merancang sistem manajemen informasi tenant berbasis website untuk keperluan rekrutmen tenant (seleksi administrasi dan seleksi presentasi), proses inkubasi tenant (Training, mentoring dan pelatihan), monitoring, dan evaluasi oleh inkubator di Puslitbang Inkubator Bisnis Universitas Lampung.?</a:t>
            </a:r>
          </a:p>
        </p:txBody>
      </p:sp>
      <p:sp>
        <p:nvSpPr>
          <p:cNvPr id="573" name="Google Shape;573;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RUMUSAN MASALAH</a:t>
            </a:r>
          </a:p>
        </p:txBody>
      </p:sp>
      <p:grpSp>
        <p:nvGrpSpPr>
          <p:cNvPr id="578" name="Google Shape;578;p35"/>
          <p:cNvGrpSpPr/>
          <p:nvPr/>
        </p:nvGrpSpPr>
        <p:grpSpPr>
          <a:xfrm>
            <a:off x="6132024" y="3797712"/>
            <a:ext cx="3312528" cy="1553714"/>
            <a:chOff x="6132024" y="3797712"/>
            <a:chExt cx="3312528" cy="1553714"/>
          </a:xfrm>
        </p:grpSpPr>
        <p:sp>
          <p:nvSpPr>
            <p:cNvPr id="579" name="Google Shape;579;p35"/>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ADCA0725-9839-42F8-AC2F-3DB7E7D933E5}"/>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7" name="Straight Connector 6">
            <a:extLst>
              <a:ext uri="{FF2B5EF4-FFF2-40B4-BE49-F238E27FC236}">
                <a16:creationId xmlns:a16="http://schemas.microsoft.com/office/drawing/2014/main" id="{9B5DD698-2E99-4E2D-A9E8-B69016492F61}"/>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6504BF8A-85BF-4D75-B9AE-E6EEB1E68A60}"/>
              </a:ext>
            </a:extLst>
          </p:cNvPr>
          <p:cNvSpPr txBox="1">
            <a:spLocks/>
          </p:cNvSpPr>
          <p:nvPr/>
        </p:nvSpPr>
        <p:spPr>
          <a:xfrm>
            <a:off x="4914612" y="1723197"/>
            <a:ext cx="3762243" cy="15068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9pPr>
          </a:lstStyle>
          <a:p>
            <a:pPr marL="127000" indent="0" algn="just">
              <a:buNone/>
            </a:pPr>
            <a:r>
              <a:rPr lang="id-ID" sz="1400" dirty="0">
                <a:solidFill>
                  <a:schemeClr val="tx1"/>
                </a:solidFill>
              </a:rPr>
              <a:t>Bagaimana mengintegrasikan sistem manajamen informasi tenant berbasis website untuk tenant, coach dan inkubator pada Puslitbang Inkubator Bisnis Universitas Lampung yang dapat berfungsi sebagaimana mestinya ?</a:t>
            </a:r>
          </a:p>
        </p:txBody>
      </p:sp>
      <p:sp>
        <p:nvSpPr>
          <p:cNvPr id="15" name="Google Shape;104;p7">
            <a:extLst>
              <a:ext uri="{FF2B5EF4-FFF2-40B4-BE49-F238E27FC236}">
                <a16:creationId xmlns:a16="http://schemas.microsoft.com/office/drawing/2014/main" id="{5EC774C1-902D-4666-8DD9-E2EDC67EC545}"/>
              </a:ext>
            </a:extLst>
          </p:cNvPr>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1336589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610162" y="1416425"/>
            <a:ext cx="5025277" cy="2516182"/>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Mentoring</a:t>
            </a:r>
          </a:p>
        </p:txBody>
      </p:sp>
    </p:spTree>
    <p:extLst>
      <p:ext uri="{BB962C8B-B14F-4D97-AF65-F5344CB8AC3E}">
        <p14:creationId xmlns:p14="http://schemas.microsoft.com/office/powerpoint/2010/main" val="260778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32271" y="1092200"/>
            <a:ext cx="5547792" cy="2997200"/>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List Mentor.</a:t>
            </a:r>
          </a:p>
        </p:txBody>
      </p:sp>
    </p:spTree>
    <p:extLst>
      <p:ext uri="{BB962C8B-B14F-4D97-AF65-F5344CB8AC3E}">
        <p14:creationId xmlns:p14="http://schemas.microsoft.com/office/powerpoint/2010/main" val="14899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32271" y="1092200"/>
            <a:ext cx="5547792" cy="2997200"/>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List Mentor.</a:t>
            </a:r>
          </a:p>
        </p:txBody>
      </p:sp>
    </p:spTree>
    <p:extLst>
      <p:ext uri="{BB962C8B-B14F-4D97-AF65-F5344CB8AC3E}">
        <p14:creationId xmlns:p14="http://schemas.microsoft.com/office/powerpoint/2010/main" val="3649653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352255" y="653383"/>
            <a:ext cx="5323567" cy="449011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Monev</a:t>
            </a:r>
          </a:p>
        </p:txBody>
      </p:sp>
    </p:spTree>
    <p:extLst>
      <p:ext uri="{BB962C8B-B14F-4D97-AF65-F5344CB8AC3E}">
        <p14:creationId xmlns:p14="http://schemas.microsoft.com/office/powerpoint/2010/main" val="34025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352255" y="653383"/>
            <a:ext cx="5323567" cy="4490116"/>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Upload Bahan Monev</a:t>
            </a:r>
          </a:p>
        </p:txBody>
      </p:sp>
    </p:spTree>
    <p:extLst>
      <p:ext uri="{BB962C8B-B14F-4D97-AF65-F5344CB8AC3E}">
        <p14:creationId xmlns:p14="http://schemas.microsoft.com/office/powerpoint/2010/main" val="358110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387473" y="107955"/>
            <a:ext cx="3257336" cy="486344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Rancangan Tampilan Halaman Utama.</a:t>
            </a:r>
          </a:p>
        </p:txBody>
      </p:sp>
    </p:spTree>
    <p:extLst>
      <p:ext uri="{BB962C8B-B14F-4D97-AF65-F5344CB8AC3E}">
        <p14:creationId xmlns:p14="http://schemas.microsoft.com/office/powerpoint/2010/main" val="3776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2918514" y="850900"/>
            <a:ext cx="5812266" cy="3320123"/>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Dashboard Inkubator </a:t>
            </a:r>
          </a:p>
        </p:txBody>
      </p:sp>
    </p:spTree>
    <p:extLst>
      <p:ext uri="{BB962C8B-B14F-4D97-AF65-F5344CB8AC3E}">
        <p14:creationId xmlns:p14="http://schemas.microsoft.com/office/powerpoint/2010/main" val="107438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954294"/>
            <a:ext cx="5631261" cy="3216729"/>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Edit Pendamping.</a:t>
            </a:r>
          </a:p>
        </p:txBody>
      </p:sp>
    </p:spTree>
    <p:extLst>
      <p:ext uri="{BB962C8B-B14F-4D97-AF65-F5344CB8AC3E}">
        <p14:creationId xmlns:p14="http://schemas.microsoft.com/office/powerpoint/2010/main" val="275913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1109174"/>
            <a:ext cx="5631261" cy="3285026"/>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Rekrutmen.</a:t>
            </a:r>
          </a:p>
        </p:txBody>
      </p:sp>
    </p:spTree>
    <p:extLst>
      <p:ext uri="{BB962C8B-B14F-4D97-AF65-F5344CB8AC3E}">
        <p14:creationId xmlns:p14="http://schemas.microsoft.com/office/powerpoint/2010/main" val="381377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954294"/>
            <a:ext cx="5631261" cy="3325606"/>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Kontrak Tenant.</a:t>
            </a:r>
          </a:p>
        </p:txBody>
      </p:sp>
    </p:spTree>
    <p:extLst>
      <p:ext uri="{BB962C8B-B14F-4D97-AF65-F5344CB8AC3E}">
        <p14:creationId xmlns:p14="http://schemas.microsoft.com/office/powerpoint/2010/main" val="67904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1"/>
        <p:cNvGrpSpPr/>
        <p:nvPr/>
      </p:nvGrpSpPr>
      <p:grpSpPr>
        <a:xfrm>
          <a:off x="0" y="0"/>
          <a:ext cx="0" cy="0"/>
          <a:chOff x="0" y="0"/>
          <a:chExt cx="0" cy="0"/>
        </a:xfrm>
      </p:grpSpPr>
      <p:sp>
        <p:nvSpPr>
          <p:cNvPr id="432" name="Google Shape;43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BATASAN MASALAH</a:t>
            </a:r>
            <a:endParaRPr dirty="0"/>
          </a:p>
        </p:txBody>
      </p:sp>
      <p:sp>
        <p:nvSpPr>
          <p:cNvPr id="433" name="Google Shape;433;p30"/>
          <p:cNvSpPr txBox="1">
            <a:spLocks noGrp="1"/>
          </p:cNvSpPr>
          <p:nvPr>
            <p:ph type="body" idx="1"/>
          </p:nvPr>
        </p:nvSpPr>
        <p:spPr>
          <a:xfrm>
            <a:off x="720000" y="1215752"/>
            <a:ext cx="7611200" cy="3211132"/>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Sistem ini hanya dapat digunakan oleh tenant yang sudah mendaftarkan dirinya dalam sistem.</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Sistem informasi manajemen tenant untuk rekrutmen tenant dan proses inkubasi tenant dibagun dengan </a:t>
            </a:r>
            <a:r>
              <a:rPr lang="id-ID" sz="1200" i="1" dirty="0">
                <a:effectLst/>
                <a:latin typeface="Times New Roman" panose="02020603050405020304" pitchFamily="18" charset="0"/>
                <a:ea typeface="Times New Roman" panose="02020603050405020304" pitchFamily="18" charset="0"/>
              </a:rPr>
              <a:t>framework</a:t>
            </a:r>
            <a:r>
              <a:rPr lang="id-ID" sz="1200" dirty="0">
                <a:effectLst/>
                <a:latin typeface="Times New Roman" panose="02020603050405020304" pitchFamily="18" charset="0"/>
                <a:ea typeface="Times New Roman" panose="02020603050405020304" pitchFamily="18" charset="0"/>
              </a:rPr>
              <a:t> codeigniter 3.</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Untuk pelatih(</a:t>
            </a:r>
            <a:r>
              <a:rPr lang="id-ID" sz="1200" i="1" dirty="0">
                <a:effectLst/>
                <a:latin typeface="Times New Roman" panose="02020603050405020304" pitchFamily="18" charset="0"/>
                <a:ea typeface="Times New Roman" panose="02020603050405020304" pitchFamily="18" charset="0"/>
              </a:rPr>
              <a:t>coach)</a:t>
            </a:r>
            <a:r>
              <a:rPr lang="id-ID" sz="1200" dirty="0">
                <a:effectLst/>
                <a:latin typeface="Times New Roman" panose="02020603050405020304" pitchFamily="18" charset="0"/>
                <a:ea typeface="Times New Roman" panose="02020603050405020304" pitchFamily="18" charset="0"/>
              </a:rPr>
              <a:t>, sistem ini dapat digunakan hanya ketika pelatih tersebut mempunyai hak akses terhadap aplikasi yang diatur oleh inkubator untuk melakukan kegiatan coaching, monitoring, dan evaluasi tenant.</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Tenant dapat mengikuti kelas monitoring dan kelas coaching serta menerima masukkan dari mentor yang berkompeten jika tenant berhasil lolos seleksi registrasi dan seleksi presentasi.</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Sistem ini dirancang dan dibangun dengan menyesuaikan alur sistem yang berlaku di Puslitbang Inkubator Bisnis Universitas Lampung .</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Inkubator dan pelatih dapat melihat perkembangan atau kemajuan tenant.</a:t>
            </a:r>
          </a:p>
          <a:p>
            <a:pPr marL="342900" lvl="0" indent="-342900" algn="just">
              <a:lnSpc>
                <a:spcPct val="150000"/>
              </a:lnSpc>
              <a:buFont typeface="+mj-lt"/>
              <a:buAutoNum type="arabicPeriod"/>
            </a:pPr>
            <a:r>
              <a:rPr lang="id-ID" sz="1200" dirty="0">
                <a:effectLst/>
                <a:latin typeface="Times New Roman" panose="02020603050405020304" pitchFamily="18" charset="0"/>
                <a:ea typeface="Times New Roman" panose="02020603050405020304" pitchFamily="18" charset="0"/>
              </a:rPr>
              <a:t>Sistem ini dapat membuat sebuah kelas atau pelatihan kepada tenant untuk menunjang keberhasilan tenant dalam berbisnis</a:t>
            </a:r>
          </a:p>
        </p:txBody>
      </p:sp>
      <p:sp>
        <p:nvSpPr>
          <p:cNvPr id="12" name="TextBox 11">
            <a:extLst>
              <a:ext uri="{FF2B5EF4-FFF2-40B4-BE49-F238E27FC236}">
                <a16:creationId xmlns:a16="http://schemas.microsoft.com/office/drawing/2014/main" id="{F563D5A6-4E9E-4540-BEAB-53880F728E21}"/>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13" name="Straight Connector 12">
            <a:extLst>
              <a:ext uri="{FF2B5EF4-FFF2-40B4-BE49-F238E27FC236}">
                <a16:creationId xmlns:a16="http://schemas.microsoft.com/office/drawing/2014/main" id="{9446FF97-B565-47AF-BF51-F59B0FC03F1A}"/>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4" name="Google Shape;104;p7">
            <a:extLst>
              <a:ext uri="{FF2B5EF4-FFF2-40B4-BE49-F238E27FC236}">
                <a16:creationId xmlns:a16="http://schemas.microsoft.com/office/drawing/2014/main" id="{B7582305-C5C1-4577-979B-8DF4D9086CBB}"/>
              </a:ext>
            </a:extLst>
          </p:cNvPr>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615164" y="203199"/>
            <a:ext cx="3459295" cy="4879969"/>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Usaha Tenant.</a:t>
            </a:r>
          </a:p>
        </p:txBody>
      </p:sp>
    </p:spTree>
    <p:extLst>
      <p:ext uri="{BB962C8B-B14F-4D97-AF65-F5344CB8AC3E}">
        <p14:creationId xmlns:p14="http://schemas.microsoft.com/office/powerpoint/2010/main" val="341024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2962385" y="850899"/>
            <a:ext cx="6054615" cy="3712171"/>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Pra inkubasi</a:t>
            </a:r>
          </a:p>
        </p:txBody>
      </p:sp>
    </p:spTree>
    <p:extLst>
      <p:ext uri="{BB962C8B-B14F-4D97-AF65-F5344CB8AC3E}">
        <p14:creationId xmlns:p14="http://schemas.microsoft.com/office/powerpoint/2010/main" val="352575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1033720"/>
            <a:ext cx="5631261" cy="3057877"/>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Tambah Kelas Training</a:t>
            </a:r>
          </a:p>
        </p:txBody>
      </p:sp>
    </p:spTree>
    <p:extLst>
      <p:ext uri="{BB962C8B-B14F-4D97-AF65-F5344CB8AC3E}">
        <p14:creationId xmlns:p14="http://schemas.microsoft.com/office/powerpoint/2010/main" val="244681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954294"/>
            <a:ext cx="5631261" cy="3216729"/>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Tenant.</a:t>
            </a:r>
          </a:p>
        </p:txBody>
      </p:sp>
    </p:spTree>
    <p:extLst>
      <p:ext uri="{BB962C8B-B14F-4D97-AF65-F5344CB8AC3E}">
        <p14:creationId xmlns:p14="http://schemas.microsoft.com/office/powerpoint/2010/main" val="86244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954294"/>
            <a:ext cx="5631261" cy="3216728"/>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Inkubasi.</a:t>
            </a:r>
          </a:p>
        </p:txBody>
      </p:sp>
    </p:spTree>
    <p:extLst>
      <p:ext uri="{BB962C8B-B14F-4D97-AF65-F5344CB8AC3E}">
        <p14:creationId xmlns:p14="http://schemas.microsoft.com/office/powerpoint/2010/main" val="69754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99517" y="954294"/>
            <a:ext cx="5631261" cy="3465306"/>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Kelas Coaching.</a:t>
            </a:r>
          </a:p>
        </p:txBody>
      </p:sp>
    </p:spTree>
    <p:extLst>
      <p:ext uri="{BB962C8B-B14F-4D97-AF65-F5344CB8AC3E}">
        <p14:creationId xmlns:p14="http://schemas.microsoft.com/office/powerpoint/2010/main" val="162575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2918514" y="850899"/>
            <a:ext cx="6025101" cy="3843691"/>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Penilaian Monev.</a:t>
            </a:r>
          </a:p>
        </p:txBody>
      </p:sp>
    </p:spTree>
    <p:extLst>
      <p:ext uri="{BB962C8B-B14F-4D97-AF65-F5344CB8AC3E}">
        <p14:creationId xmlns:p14="http://schemas.microsoft.com/office/powerpoint/2010/main" val="382434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4216400" y="203200"/>
            <a:ext cx="3735824" cy="4875743"/>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 Menilai Monev Tenant.</a:t>
            </a:r>
          </a:p>
        </p:txBody>
      </p:sp>
    </p:spTree>
    <p:extLst>
      <p:ext uri="{BB962C8B-B14F-4D97-AF65-F5344CB8AC3E}">
        <p14:creationId xmlns:p14="http://schemas.microsoft.com/office/powerpoint/2010/main" val="368378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48485" y="1041399"/>
            <a:ext cx="5843171" cy="3329535"/>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Menu Master data</a:t>
            </a:r>
          </a:p>
        </p:txBody>
      </p:sp>
    </p:spTree>
    <p:extLst>
      <p:ext uri="{BB962C8B-B14F-4D97-AF65-F5344CB8AC3E}">
        <p14:creationId xmlns:p14="http://schemas.microsoft.com/office/powerpoint/2010/main" val="223108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4" name="TextBox 3">
            <a:extLst>
              <a:ext uri="{FF2B5EF4-FFF2-40B4-BE49-F238E27FC236}">
                <a16:creationId xmlns:a16="http://schemas.microsoft.com/office/drawing/2014/main" id="{0F1136EB-23F6-4084-ACEB-071BF9F755FE}"/>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5" name="Straight Connector 4">
            <a:extLst>
              <a:ext uri="{FF2B5EF4-FFF2-40B4-BE49-F238E27FC236}">
                <a16:creationId xmlns:a16="http://schemas.microsoft.com/office/drawing/2014/main" id="{113FB974-6092-4A4C-8547-6F5EDDD024B3}"/>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6" name="Google Shape;104;p7">
            <a:extLst>
              <a:ext uri="{FF2B5EF4-FFF2-40B4-BE49-F238E27FC236}">
                <a16:creationId xmlns:a16="http://schemas.microsoft.com/office/drawing/2014/main" id="{F517EFA7-3735-413D-AED3-E1AE07A6D6BA}"/>
              </a:ext>
            </a:extLst>
          </p:cNvPr>
          <p:cNvSpPr/>
          <p:nvPr/>
        </p:nvSpPr>
        <p:spPr>
          <a:xfrm rot="10800000" flipH="1">
            <a:off x="337485" y="4825902"/>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8" name="Google Shape;631;p38">
            <a:extLst>
              <a:ext uri="{FF2B5EF4-FFF2-40B4-BE49-F238E27FC236}">
                <a16:creationId xmlns:a16="http://schemas.microsoft.com/office/drawing/2014/main" id="{E8C76BBF-79EC-4C5E-AC26-B38258851D5A}"/>
              </a:ext>
            </a:extLst>
          </p:cNvPr>
          <p:cNvSpPr txBox="1">
            <a:spLocks/>
          </p:cNvSpPr>
          <p:nvPr/>
        </p:nvSpPr>
        <p:spPr>
          <a:xfrm>
            <a:off x="0" y="91522"/>
            <a:ext cx="3380224" cy="41766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d-ID" sz="2000" b="1" dirty="0">
                <a:latin typeface="Cormorant Unicase" panose="020B0604020202020204" charset="0"/>
              </a:rPr>
              <a:t>MEMBANGUN PROTOTIPE</a:t>
            </a:r>
            <a:endParaRPr lang="id-ID" sz="2000" b="1" dirty="0">
              <a:solidFill>
                <a:schemeClr val="lt2"/>
              </a:solidFill>
              <a:latin typeface="Cormorant Unicase" panose="020B0604020202020204" charset="0"/>
            </a:endParaRPr>
          </a:p>
        </p:txBody>
      </p:sp>
      <p:sp>
        <p:nvSpPr>
          <p:cNvPr id="10" name="Google Shape;220;p16">
            <a:extLst>
              <a:ext uri="{FF2B5EF4-FFF2-40B4-BE49-F238E27FC236}">
                <a16:creationId xmlns:a16="http://schemas.microsoft.com/office/drawing/2014/main" id="{3F9C90DF-6A8F-4577-8B59-36D5C7129A6C}"/>
              </a:ext>
            </a:extLst>
          </p:cNvPr>
          <p:cNvSpPr/>
          <p:nvPr/>
        </p:nvSpPr>
        <p:spPr>
          <a:xfrm>
            <a:off x="0" y="108299"/>
            <a:ext cx="3459295" cy="400883"/>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 name="Google Shape;104;p7">
            <a:extLst>
              <a:ext uri="{FF2B5EF4-FFF2-40B4-BE49-F238E27FC236}">
                <a16:creationId xmlns:a16="http://schemas.microsoft.com/office/drawing/2014/main" id="{B027EBC5-3E62-47FE-A9A5-35D2C7D71680}"/>
              </a:ext>
            </a:extLst>
          </p:cNvPr>
          <p:cNvSpPr/>
          <p:nvPr/>
        </p:nvSpPr>
        <p:spPr>
          <a:xfrm rot="10800000" flipH="1">
            <a:off x="508561" y="2499000"/>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panose="020B0604020202020204" charset="0"/>
            </a:endParaRPr>
          </a:p>
        </p:txBody>
      </p:sp>
      <p:sp>
        <p:nvSpPr>
          <p:cNvPr id="12" name="TextBox 11">
            <a:extLst>
              <a:ext uri="{FF2B5EF4-FFF2-40B4-BE49-F238E27FC236}">
                <a16:creationId xmlns:a16="http://schemas.microsoft.com/office/drawing/2014/main" id="{7B19D332-5CF4-4027-9F44-A4A017524563}"/>
              </a:ext>
            </a:extLst>
          </p:cNvPr>
          <p:cNvSpPr txBox="1"/>
          <p:nvPr/>
        </p:nvSpPr>
        <p:spPr>
          <a:xfrm>
            <a:off x="410808" y="1921546"/>
            <a:ext cx="2637677" cy="307777"/>
          </a:xfrm>
          <a:prstGeom prst="rect">
            <a:avLst/>
          </a:prstGeom>
          <a:noFill/>
        </p:spPr>
        <p:txBody>
          <a:bodyPr wrap="square" rtlCol="0">
            <a:spAutoFit/>
          </a:bodyPr>
          <a:lstStyle/>
          <a:p>
            <a:r>
              <a:rPr lang="id-ID" b="1" dirty="0">
                <a:solidFill>
                  <a:srgbClr val="2F5496"/>
                </a:solidFill>
                <a:latin typeface="Cabin" panose="020B0604020202020204" charset="0"/>
              </a:rPr>
              <a:t>Rancangan Tampilan UI Sistem</a:t>
            </a:r>
            <a:endParaRPr lang="id-ID" b="1" i="1" dirty="0">
              <a:solidFill>
                <a:srgbClr val="2F5496"/>
              </a:solidFill>
              <a:latin typeface="Cabin" panose="020B0604020202020204" charset="0"/>
            </a:endParaRPr>
          </a:p>
        </p:txBody>
      </p:sp>
      <p:pic>
        <p:nvPicPr>
          <p:cNvPr id="3" name="Picture 2">
            <a:extLst>
              <a:ext uri="{FF2B5EF4-FFF2-40B4-BE49-F238E27FC236}">
                <a16:creationId xmlns:a16="http://schemas.microsoft.com/office/drawing/2014/main" id="{7E85E9AF-A375-46CA-9D95-AFF51720D5B0}"/>
              </a:ext>
            </a:extLst>
          </p:cNvPr>
          <p:cNvPicPr>
            <a:picLocks noChangeAspect="1"/>
          </p:cNvPicPr>
          <p:nvPr/>
        </p:nvPicPr>
        <p:blipFill>
          <a:blip r:embed="rId3"/>
          <a:srcRect/>
          <a:stretch/>
        </p:blipFill>
        <p:spPr>
          <a:xfrm>
            <a:off x="3055699" y="1041399"/>
            <a:ext cx="5828742" cy="3329535"/>
          </a:xfrm>
          <a:prstGeom prst="rect">
            <a:avLst/>
          </a:prstGeom>
        </p:spPr>
      </p:pic>
      <p:sp>
        <p:nvSpPr>
          <p:cNvPr id="14" name="TextBox 13">
            <a:extLst>
              <a:ext uri="{FF2B5EF4-FFF2-40B4-BE49-F238E27FC236}">
                <a16:creationId xmlns:a16="http://schemas.microsoft.com/office/drawing/2014/main" id="{C858FAF6-9D3D-4E0D-82FF-803B069D9CB2}"/>
              </a:ext>
            </a:extLst>
          </p:cNvPr>
          <p:cNvSpPr txBox="1"/>
          <p:nvPr/>
        </p:nvSpPr>
        <p:spPr>
          <a:xfrm>
            <a:off x="423023" y="2191223"/>
            <a:ext cx="3145677" cy="307777"/>
          </a:xfrm>
          <a:prstGeom prst="rect">
            <a:avLst/>
          </a:prstGeom>
          <a:noFill/>
        </p:spPr>
        <p:txBody>
          <a:bodyPr wrap="square" rtlCol="0">
            <a:spAutoFit/>
          </a:bodyPr>
          <a:lstStyle/>
          <a:p>
            <a:r>
              <a:rPr lang="id-ID" dirty="0">
                <a:solidFill>
                  <a:schemeClr val="tx1"/>
                </a:solidFill>
                <a:latin typeface="Cabin" panose="020B0604020202020204" charset="0"/>
              </a:rPr>
              <a:t>Tambah Pengguna</a:t>
            </a:r>
          </a:p>
        </p:txBody>
      </p:sp>
    </p:spTree>
    <p:extLst>
      <p:ext uri="{BB962C8B-B14F-4D97-AF65-F5344CB8AC3E}">
        <p14:creationId xmlns:p14="http://schemas.microsoft.com/office/powerpoint/2010/main" val="21725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2" name="Google Shape;44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TUJUAN</a:t>
            </a:r>
            <a:endParaRPr dirty="0"/>
          </a:p>
        </p:txBody>
      </p:sp>
      <p:sp>
        <p:nvSpPr>
          <p:cNvPr id="43" name="Google Shape;433;p30">
            <a:extLst>
              <a:ext uri="{FF2B5EF4-FFF2-40B4-BE49-F238E27FC236}">
                <a16:creationId xmlns:a16="http://schemas.microsoft.com/office/drawing/2014/main" id="{D2EF5393-5889-4C9F-8FC7-2358BD520B46}"/>
              </a:ext>
            </a:extLst>
          </p:cNvPr>
          <p:cNvSpPr txBox="1">
            <a:spLocks/>
          </p:cNvSpPr>
          <p:nvPr/>
        </p:nvSpPr>
        <p:spPr>
          <a:xfrm>
            <a:off x="1015378" y="1520552"/>
            <a:ext cx="7113244" cy="1730648"/>
          </a:xfrm>
          <a:prstGeom prst="rect">
            <a:avLst/>
          </a:prstGeom>
        </p:spPr>
        <p:style>
          <a:lnRef idx="0">
            <a:schemeClr val="accent4"/>
          </a:lnRef>
          <a:fillRef idx="3">
            <a:schemeClr val="accent4"/>
          </a:fillRef>
          <a:effectRef idx="3">
            <a:schemeClr val="accent4"/>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lvl="0" indent="0" algn="just" rtl="0">
              <a:spcBef>
                <a:spcPts val="0"/>
              </a:spcBef>
              <a:spcAft>
                <a:spcPts val="0"/>
              </a:spcAft>
              <a:buNone/>
            </a:pPr>
            <a:r>
              <a:rPr lang="id-ID" sz="1800" dirty="0"/>
              <a:t>Tujuan dari penelitian ini adalah mengembangkan sistem manajemen informasi tenant berbasis website untuk digunakan oleh tenant supaya tingkat keberhasilan dalam berbisnis meningkat serta untuk mendukung kegiatan rekrutmen tenant, proses inkubasi tenant, monitoring dan evaluasi oleh inkubator di Puslitbang Inkubator Bisnis Universitas Lampung.</a:t>
            </a:r>
          </a:p>
        </p:txBody>
      </p:sp>
      <p:sp>
        <p:nvSpPr>
          <p:cNvPr id="44" name="TextBox 43">
            <a:extLst>
              <a:ext uri="{FF2B5EF4-FFF2-40B4-BE49-F238E27FC236}">
                <a16:creationId xmlns:a16="http://schemas.microsoft.com/office/drawing/2014/main" id="{1ADB6B7B-744C-44B4-9F3B-EA0E059F1E10}"/>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45" name="Straight Connector 44">
            <a:extLst>
              <a:ext uri="{FF2B5EF4-FFF2-40B4-BE49-F238E27FC236}">
                <a16:creationId xmlns:a16="http://schemas.microsoft.com/office/drawing/2014/main" id="{3037E335-578B-4E48-A363-4858A996FAA7}"/>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6" name="Google Shape;104;p7">
            <a:extLst>
              <a:ext uri="{FF2B5EF4-FFF2-40B4-BE49-F238E27FC236}">
                <a16:creationId xmlns:a16="http://schemas.microsoft.com/office/drawing/2014/main" id="{5E35E8C5-8BA1-4436-B339-4D5F98EE9D71}"/>
              </a:ext>
            </a:extLst>
          </p:cNvPr>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extLst>
      <p:ext uri="{BB962C8B-B14F-4D97-AF65-F5344CB8AC3E}">
        <p14:creationId xmlns:p14="http://schemas.microsoft.com/office/powerpoint/2010/main" val="30137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3" name="Google Shape;573;p35"/>
          <p:cNvSpPr txBox="1">
            <a:spLocks noGrp="1"/>
          </p:cNvSpPr>
          <p:nvPr>
            <p:ph type="title"/>
          </p:nvPr>
        </p:nvSpPr>
        <p:spPr>
          <a:xfrm>
            <a:off x="720000" y="445025"/>
            <a:ext cx="77085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PENULISAN KODE PROGRAM</a:t>
            </a:r>
          </a:p>
        </p:txBody>
      </p:sp>
      <p:grpSp>
        <p:nvGrpSpPr>
          <p:cNvPr id="574" name="Google Shape;574;p35"/>
          <p:cNvGrpSpPr/>
          <p:nvPr/>
        </p:nvGrpSpPr>
        <p:grpSpPr>
          <a:xfrm>
            <a:off x="5224275" y="1315507"/>
            <a:ext cx="2974500" cy="3006100"/>
            <a:chOff x="5456250" y="1056188"/>
            <a:chExt cx="2974500" cy="3006100"/>
          </a:xfrm>
        </p:grpSpPr>
        <p:sp>
          <p:nvSpPr>
            <p:cNvPr id="575" name="Google Shape;575;p35"/>
            <p:cNvSpPr/>
            <p:nvPr/>
          </p:nvSpPr>
          <p:spPr>
            <a:xfrm>
              <a:off x="5456250" y="1056188"/>
              <a:ext cx="1174925" cy="1175525"/>
            </a:xfrm>
            <a:custGeom>
              <a:avLst/>
              <a:gdLst/>
              <a:ahLst/>
              <a:cxnLst/>
              <a:rect l="l" t="t" r="r" b="b"/>
              <a:pathLst>
                <a:path w="46997" h="47021" extrusionOk="0">
                  <a:moveTo>
                    <a:pt x="0" y="0"/>
                  </a:moveTo>
                  <a:lnTo>
                    <a:pt x="0" y="1218"/>
                  </a:lnTo>
                  <a:lnTo>
                    <a:pt x="48" y="2436"/>
                  </a:lnTo>
                  <a:lnTo>
                    <a:pt x="119" y="3630"/>
                  </a:lnTo>
                  <a:lnTo>
                    <a:pt x="239" y="4824"/>
                  </a:lnTo>
                  <a:lnTo>
                    <a:pt x="382" y="5994"/>
                  </a:lnTo>
                  <a:lnTo>
                    <a:pt x="525" y="7165"/>
                  </a:lnTo>
                  <a:lnTo>
                    <a:pt x="716" y="8335"/>
                  </a:lnTo>
                  <a:lnTo>
                    <a:pt x="955" y="9481"/>
                  </a:lnTo>
                  <a:lnTo>
                    <a:pt x="1194" y="10627"/>
                  </a:lnTo>
                  <a:lnTo>
                    <a:pt x="1481" y="11750"/>
                  </a:lnTo>
                  <a:lnTo>
                    <a:pt x="1767" y="12872"/>
                  </a:lnTo>
                  <a:lnTo>
                    <a:pt x="2101" y="13994"/>
                  </a:lnTo>
                  <a:lnTo>
                    <a:pt x="2460" y="15093"/>
                  </a:lnTo>
                  <a:lnTo>
                    <a:pt x="2842" y="16167"/>
                  </a:lnTo>
                  <a:lnTo>
                    <a:pt x="3248" y="17242"/>
                  </a:lnTo>
                  <a:lnTo>
                    <a:pt x="3678" y="18317"/>
                  </a:lnTo>
                  <a:lnTo>
                    <a:pt x="4155" y="19344"/>
                  </a:lnTo>
                  <a:lnTo>
                    <a:pt x="4633" y="20394"/>
                  </a:lnTo>
                  <a:lnTo>
                    <a:pt x="5134" y="21397"/>
                  </a:lnTo>
                  <a:lnTo>
                    <a:pt x="5660" y="22424"/>
                  </a:lnTo>
                  <a:lnTo>
                    <a:pt x="6209" y="23403"/>
                  </a:lnTo>
                  <a:lnTo>
                    <a:pt x="6806" y="24382"/>
                  </a:lnTo>
                  <a:lnTo>
                    <a:pt x="7403" y="25337"/>
                  </a:lnTo>
                  <a:lnTo>
                    <a:pt x="8024" y="26293"/>
                  </a:lnTo>
                  <a:lnTo>
                    <a:pt x="8669" y="27224"/>
                  </a:lnTo>
                  <a:lnTo>
                    <a:pt x="9337" y="28131"/>
                  </a:lnTo>
                  <a:lnTo>
                    <a:pt x="10030" y="29039"/>
                  </a:lnTo>
                  <a:lnTo>
                    <a:pt x="10722" y="29899"/>
                  </a:lnTo>
                  <a:lnTo>
                    <a:pt x="11463" y="30758"/>
                  </a:lnTo>
                  <a:lnTo>
                    <a:pt x="12203" y="31618"/>
                  </a:lnTo>
                  <a:lnTo>
                    <a:pt x="12967" y="32430"/>
                  </a:lnTo>
                  <a:lnTo>
                    <a:pt x="13755" y="33242"/>
                  </a:lnTo>
                  <a:lnTo>
                    <a:pt x="14567" y="34030"/>
                  </a:lnTo>
                  <a:lnTo>
                    <a:pt x="15403" y="34794"/>
                  </a:lnTo>
                  <a:lnTo>
                    <a:pt x="16239" y="35558"/>
                  </a:lnTo>
                  <a:lnTo>
                    <a:pt x="17098" y="36275"/>
                  </a:lnTo>
                  <a:lnTo>
                    <a:pt x="17982" y="36991"/>
                  </a:lnTo>
                  <a:lnTo>
                    <a:pt x="18865" y="37684"/>
                  </a:lnTo>
                  <a:lnTo>
                    <a:pt x="19797" y="38352"/>
                  </a:lnTo>
                  <a:lnTo>
                    <a:pt x="20704" y="38973"/>
                  </a:lnTo>
                  <a:lnTo>
                    <a:pt x="21659" y="39618"/>
                  </a:lnTo>
                  <a:lnTo>
                    <a:pt x="22615" y="40215"/>
                  </a:lnTo>
                  <a:lnTo>
                    <a:pt x="23594" y="40788"/>
                  </a:lnTo>
                  <a:lnTo>
                    <a:pt x="24597" y="41337"/>
                  </a:lnTo>
                  <a:lnTo>
                    <a:pt x="25600" y="41863"/>
                  </a:lnTo>
                  <a:lnTo>
                    <a:pt x="26627" y="42388"/>
                  </a:lnTo>
                  <a:lnTo>
                    <a:pt x="27653" y="42866"/>
                  </a:lnTo>
                  <a:lnTo>
                    <a:pt x="28704" y="43319"/>
                  </a:lnTo>
                  <a:lnTo>
                    <a:pt x="29755" y="43749"/>
                  </a:lnTo>
                  <a:lnTo>
                    <a:pt x="30829" y="44155"/>
                  </a:lnTo>
                  <a:lnTo>
                    <a:pt x="31928" y="44537"/>
                  </a:lnTo>
                  <a:lnTo>
                    <a:pt x="33026" y="44895"/>
                  </a:lnTo>
                  <a:lnTo>
                    <a:pt x="34125" y="45230"/>
                  </a:lnTo>
                  <a:lnTo>
                    <a:pt x="35247" y="45540"/>
                  </a:lnTo>
                  <a:lnTo>
                    <a:pt x="36370" y="45803"/>
                  </a:lnTo>
                  <a:lnTo>
                    <a:pt x="37516" y="46066"/>
                  </a:lnTo>
                  <a:lnTo>
                    <a:pt x="38686" y="46281"/>
                  </a:lnTo>
                  <a:lnTo>
                    <a:pt x="39832" y="46472"/>
                  </a:lnTo>
                  <a:lnTo>
                    <a:pt x="41002" y="46639"/>
                  </a:lnTo>
                  <a:lnTo>
                    <a:pt x="42196" y="46758"/>
                  </a:lnTo>
                  <a:lnTo>
                    <a:pt x="43367" y="46878"/>
                  </a:lnTo>
                  <a:lnTo>
                    <a:pt x="44585" y="46949"/>
                  </a:lnTo>
                  <a:lnTo>
                    <a:pt x="45779" y="46997"/>
                  </a:lnTo>
                  <a:lnTo>
                    <a:pt x="46996" y="47021"/>
                  </a:lnTo>
                  <a:lnTo>
                    <a:pt x="46996"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255800" y="2887363"/>
              <a:ext cx="1174950" cy="1174925"/>
            </a:xfrm>
            <a:custGeom>
              <a:avLst/>
              <a:gdLst/>
              <a:ahLst/>
              <a:cxnLst/>
              <a:rect l="l" t="t" r="r" b="b"/>
              <a:pathLst>
                <a:path w="46998" h="46997" extrusionOk="0">
                  <a:moveTo>
                    <a:pt x="1" y="0"/>
                  </a:moveTo>
                  <a:lnTo>
                    <a:pt x="1" y="46997"/>
                  </a:lnTo>
                  <a:lnTo>
                    <a:pt x="46997" y="46997"/>
                  </a:lnTo>
                  <a:lnTo>
                    <a:pt x="46997" y="45779"/>
                  </a:lnTo>
                  <a:lnTo>
                    <a:pt x="46949" y="44585"/>
                  </a:lnTo>
                  <a:lnTo>
                    <a:pt x="46854" y="43391"/>
                  </a:lnTo>
                  <a:lnTo>
                    <a:pt x="46758" y="42197"/>
                  </a:lnTo>
                  <a:lnTo>
                    <a:pt x="46615" y="41003"/>
                  </a:lnTo>
                  <a:lnTo>
                    <a:pt x="46448" y="39833"/>
                  </a:lnTo>
                  <a:lnTo>
                    <a:pt x="46257" y="38687"/>
                  </a:lnTo>
                  <a:lnTo>
                    <a:pt x="46042" y="37517"/>
                  </a:lnTo>
                  <a:lnTo>
                    <a:pt x="45803" y="36394"/>
                  </a:lnTo>
                  <a:lnTo>
                    <a:pt x="45517" y="35248"/>
                  </a:lnTo>
                  <a:lnTo>
                    <a:pt x="45206" y="34126"/>
                  </a:lnTo>
                  <a:lnTo>
                    <a:pt x="44896" y="33027"/>
                  </a:lnTo>
                  <a:lnTo>
                    <a:pt x="44537" y="31929"/>
                  </a:lnTo>
                  <a:lnTo>
                    <a:pt x="44155" y="30830"/>
                  </a:lnTo>
                  <a:lnTo>
                    <a:pt x="43749" y="29755"/>
                  </a:lnTo>
                  <a:lnTo>
                    <a:pt x="43296" y="28705"/>
                  </a:lnTo>
                  <a:lnTo>
                    <a:pt x="42842" y="27654"/>
                  </a:lnTo>
                  <a:lnTo>
                    <a:pt x="42364" y="26627"/>
                  </a:lnTo>
                  <a:lnTo>
                    <a:pt x="41863" y="25600"/>
                  </a:lnTo>
                  <a:lnTo>
                    <a:pt x="41338" y="24597"/>
                  </a:lnTo>
                  <a:lnTo>
                    <a:pt x="40764" y="23594"/>
                  </a:lnTo>
                  <a:lnTo>
                    <a:pt x="40191" y="22615"/>
                  </a:lnTo>
                  <a:lnTo>
                    <a:pt x="39594" y="21660"/>
                  </a:lnTo>
                  <a:lnTo>
                    <a:pt x="38973" y="20729"/>
                  </a:lnTo>
                  <a:lnTo>
                    <a:pt x="38329" y="19797"/>
                  </a:lnTo>
                  <a:lnTo>
                    <a:pt x="37660" y="18866"/>
                  </a:lnTo>
                  <a:lnTo>
                    <a:pt x="36967" y="17982"/>
                  </a:lnTo>
                  <a:lnTo>
                    <a:pt x="36275" y="17099"/>
                  </a:lnTo>
                  <a:lnTo>
                    <a:pt x="35535" y="16239"/>
                  </a:lnTo>
                  <a:lnTo>
                    <a:pt x="34794" y="15403"/>
                  </a:lnTo>
                  <a:lnTo>
                    <a:pt x="34030" y="14568"/>
                  </a:lnTo>
                  <a:lnTo>
                    <a:pt x="33242" y="13756"/>
                  </a:lnTo>
                  <a:lnTo>
                    <a:pt x="32430" y="12968"/>
                  </a:lnTo>
                  <a:lnTo>
                    <a:pt x="31594" y="12203"/>
                  </a:lnTo>
                  <a:lnTo>
                    <a:pt x="30759" y="11463"/>
                  </a:lnTo>
                  <a:lnTo>
                    <a:pt x="29899" y="10723"/>
                  </a:lnTo>
                  <a:lnTo>
                    <a:pt x="29015" y="10030"/>
                  </a:lnTo>
                  <a:lnTo>
                    <a:pt x="28132" y="9338"/>
                  </a:lnTo>
                  <a:lnTo>
                    <a:pt x="27200" y="8669"/>
                  </a:lnTo>
                  <a:lnTo>
                    <a:pt x="26269" y="8024"/>
                  </a:lnTo>
                  <a:lnTo>
                    <a:pt x="25338" y="7403"/>
                  </a:lnTo>
                  <a:lnTo>
                    <a:pt x="24383" y="6806"/>
                  </a:lnTo>
                  <a:lnTo>
                    <a:pt x="23403" y="6233"/>
                  </a:lnTo>
                  <a:lnTo>
                    <a:pt x="22400" y="5660"/>
                  </a:lnTo>
                  <a:lnTo>
                    <a:pt x="21397" y="5135"/>
                  </a:lnTo>
                  <a:lnTo>
                    <a:pt x="20371" y="4633"/>
                  </a:lnTo>
                  <a:lnTo>
                    <a:pt x="19344" y="4156"/>
                  </a:lnTo>
                  <a:lnTo>
                    <a:pt x="18293" y="3702"/>
                  </a:lnTo>
                  <a:lnTo>
                    <a:pt x="17242" y="3248"/>
                  </a:lnTo>
                  <a:lnTo>
                    <a:pt x="16168" y="2842"/>
                  </a:lnTo>
                  <a:lnTo>
                    <a:pt x="15069" y="2460"/>
                  </a:lnTo>
                  <a:lnTo>
                    <a:pt x="13971" y="2102"/>
                  </a:lnTo>
                  <a:lnTo>
                    <a:pt x="12872" y="1792"/>
                  </a:lnTo>
                  <a:lnTo>
                    <a:pt x="11750" y="1481"/>
                  </a:lnTo>
                  <a:lnTo>
                    <a:pt x="10604" y="1195"/>
                  </a:lnTo>
                  <a:lnTo>
                    <a:pt x="9481" y="956"/>
                  </a:lnTo>
                  <a:lnTo>
                    <a:pt x="8311" y="741"/>
                  </a:lnTo>
                  <a:lnTo>
                    <a:pt x="7165" y="550"/>
                  </a:lnTo>
                  <a:lnTo>
                    <a:pt x="5995" y="383"/>
                  </a:lnTo>
                  <a:lnTo>
                    <a:pt x="4801" y="239"/>
                  </a:lnTo>
                  <a:lnTo>
                    <a:pt x="3607" y="144"/>
                  </a:lnTo>
                  <a:lnTo>
                    <a:pt x="2413" y="48"/>
                  </a:lnTo>
                  <a:lnTo>
                    <a:pt x="1219" y="24"/>
                  </a:lnTo>
                  <a:lnTo>
                    <a:pt x="1" y="0"/>
                  </a:lnTo>
                  <a:close/>
                </a:path>
              </a:pathLst>
            </a:custGeom>
            <a:solidFill>
              <a:srgbClr val="6E5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35"/>
          <p:cNvGrpSpPr/>
          <p:nvPr/>
        </p:nvGrpSpPr>
        <p:grpSpPr>
          <a:xfrm>
            <a:off x="6132024" y="3797712"/>
            <a:ext cx="3312528" cy="1553714"/>
            <a:chOff x="6132024" y="3797712"/>
            <a:chExt cx="3312528" cy="1553714"/>
          </a:xfrm>
        </p:grpSpPr>
        <p:sp>
          <p:nvSpPr>
            <p:cNvPr id="579" name="Google Shape;579;p35"/>
            <p:cNvSpPr/>
            <p:nvPr/>
          </p:nvSpPr>
          <p:spPr>
            <a:xfrm rot="10800000" flipH="1">
              <a:off x="6132024" y="3797712"/>
              <a:ext cx="3312528" cy="1553714"/>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5"/>
            <p:cNvSpPr/>
            <p:nvPr/>
          </p:nvSpPr>
          <p:spPr>
            <a:xfrm rot="10800000" flipH="1">
              <a:off x="6379675" y="3931046"/>
              <a:ext cx="2926562" cy="1372706"/>
            </a:xfrm>
            <a:custGeom>
              <a:avLst/>
              <a:gdLst/>
              <a:ahLst/>
              <a:cxnLst/>
              <a:rect l="l" t="t" r="r" b="b"/>
              <a:pathLst>
                <a:path w="35655" h="13828" extrusionOk="0">
                  <a:moveTo>
                    <a:pt x="35654" y="1"/>
                  </a:moveTo>
                  <a:lnTo>
                    <a:pt x="1" y="980"/>
                  </a:lnTo>
                  <a:lnTo>
                    <a:pt x="97" y="1195"/>
                  </a:lnTo>
                  <a:lnTo>
                    <a:pt x="407" y="1816"/>
                  </a:lnTo>
                  <a:lnTo>
                    <a:pt x="646" y="2245"/>
                  </a:lnTo>
                  <a:lnTo>
                    <a:pt x="932" y="2771"/>
                  </a:lnTo>
                  <a:lnTo>
                    <a:pt x="1291" y="3320"/>
                  </a:lnTo>
                  <a:lnTo>
                    <a:pt x="1696" y="3941"/>
                  </a:lnTo>
                  <a:lnTo>
                    <a:pt x="2174" y="4610"/>
                  </a:lnTo>
                  <a:lnTo>
                    <a:pt x="2723" y="5302"/>
                  </a:lnTo>
                  <a:lnTo>
                    <a:pt x="3344" y="6042"/>
                  </a:lnTo>
                  <a:lnTo>
                    <a:pt x="4037" y="6783"/>
                  </a:lnTo>
                  <a:lnTo>
                    <a:pt x="4801" y="7523"/>
                  </a:lnTo>
                  <a:lnTo>
                    <a:pt x="5613" y="8287"/>
                  </a:lnTo>
                  <a:lnTo>
                    <a:pt x="6067" y="8645"/>
                  </a:lnTo>
                  <a:lnTo>
                    <a:pt x="6544" y="9027"/>
                  </a:lnTo>
                  <a:lnTo>
                    <a:pt x="7022" y="9386"/>
                  </a:lnTo>
                  <a:lnTo>
                    <a:pt x="7523" y="9744"/>
                  </a:lnTo>
                  <a:lnTo>
                    <a:pt x="8049" y="10078"/>
                  </a:lnTo>
                  <a:lnTo>
                    <a:pt x="8598" y="10436"/>
                  </a:lnTo>
                  <a:lnTo>
                    <a:pt x="9147" y="10747"/>
                  </a:lnTo>
                  <a:lnTo>
                    <a:pt x="9744" y="11081"/>
                  </a:lnTo>
                  <a:lnTo>
                    <a:pt x="10341" y="11392"/>
                  </a:lnTo>
                  <a:lnTo>
                    <a:pt x="10986" y="11678"/>
                  </a:lnTo>
                  <a:lnTo>
                    <a:pt x="11631" y="11965"/>
                  </a:lnTo>
                  <a:lnTo>
                    <a:pt x="12299" y="12227"/>
                  </a:lnTo>
                  <a:lnTo>
                    <a:pt x="12992" y="12490"/>
                  </a:lnTo>
                  <a:lnTo>
                    <a:pt x="13708" y="12705"/>
                  </a:lnTo>
                  <a:lnTo>
                    <a:pt x="14449" y="12920"/>
                  </a:lnTo>
                  <a:lnTo>
                    <a:pt x="15213" y="13111"/>
                  </a:lnTo>
                  <a:lnTo>
                    <a:pt x="16001" y="13302"/>
                  </a:lnTo>
                  <a:lnTo>
                    <a:pt x="16813" y="13445"/>
                  </a:lnTo>
                  <a:lnTo>
                    <a:pt x="17625" y="13565"/>
                  </a:lnTo>
                  <a:lnTo>
                    <a:pt x="18484" y="13684"/>
                  </a:lnTo>
                  <a:lnTo>
                    <a:pt x="19368" y="13756"/>
                  </a:lnTo>
                  <a:lnTo>
                    <a:pt x="20275" y="13804"/>
                  </a:lnTo>
                  <a:lnTo>
                    <a:pt x="21207" y="13827"/>
                  </a:lnTo>
                  <a:lnTo>
                    <a:pt x="22162" y="13827"/>
                  </a:lnTo>
                  <a:lnTo>
                    <a:pt x="23141" y="13804"/>
                  </a:lnTo>
                  <a:lnTo>
                    <a:pt x="24144" y="13732"/>
                  </a:lnTo>
                  <a:lnTo>
                    <a:pt x="25171" y="13636"/>
                  </a:lnTo>
                  <a:lnTo>
                    <a:pt x="26222" y="13493"/>
                  </a:lnTo>
                  <a:lnTo>
                    <a:pt x="27320" y="13326"/>
                  </a:lnTo>
                  <a:lnTo>
                    <a:pt x="28419" y="13135"/>
                  </a:lnTo>
                  <a:lnTo>
                    <a:pt x="29565" y="12896"/>
                  </a:lnTo>
                  <a:lnTo>
                    <a:pt x="30735" y="12610"/>
                  </a:lnTo>
                  <a:lnTo>
                    <a:pt x="31905" y="12299"/>
                  </a:lnTo>
                  <a:lnTo>
                    <a:pt x="33123" y="11941"/>
                  </a:lnTo>
                  <a:lnTo>
                    <a:pt x="34389" y="11535"/>
                  </a:lnTo>
                  <a:lnTo>
                    <a:pt x="35654" y="11105"/>
                  </a:lnTo>
                  <a:lnTo>
                    <a:pt x="35654" y="1"/>
                  </a:lnTo>
                  <a:close/>
                </a:path>
              </a:pathLst>
            </a:custGeom>
            <a:solidFill>
              <a:schemeClr val="accent1"/>
            </a:solidFill>
            <a:ln>
              <a:noFill/>
            </a:ln>
            <a:effectLst>
              <a:outerShdw blurRad="142875" dist="47625" dir="1272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Oval 11">
            <a:extLst>
              <a:ext uri="{FF2B5EF4-FFF2-40B4-BE49-F238E27FC236}">
                <a16:creationId xmlns:a16="http://schemas.microsoft.com/office/drawing/2014/main" id="{2C36964B-D3C1-4BC4-90E2-E73ADD7CBF44}"/>
              </a:ext>
            </a:extLst>
          </p:cNvPr>
          <p:cNvSpPr/>
          <p:nvPr/>
        </p:nvSpPr>
        <p:spPr>
          <a:xfrm>
            <a:off x="5213399" y="1418609"/>
            <a:ext cx="2677535" cy="2665034"/>
          </a:xfrm>
          <a:prstGeom prst="ellipse">
            <a:avLst/>
          </a:prstGeom>
          <a:blipFill>
            <a:blip r:embed="rId3"/>
            <a:stretch>
              <a:fillRect/>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D" sz="3200" b="0" i="0" u="none" strike="noStrike" cap="none" spc="0" normalizeH="0" baseline="0" dirty="0">
              <a:ln>
                <a:noFill/>
              </a:ln>
              <a:solidFill>
                <a:schemeClr val="accent1"/>
              </a:solidFill>
              <a:effectLst/>
              <a:uFillTx/>
              <a:latin typeface="+mn-lt"/>
              <a:ea typeface="+mn-ea"/>
              <a:cs typeface="+mn-cs"/>
              <a:sym typeface="Helvetica Neue Medium"/>
            </a:endParaRPr>
          </a:p>
        </p:txBody>
      </p:sp>
      <p:sp>
        <p:nvSpPr>
          <p:cNvPr id="15" name="TextBox 14">
            <a:extLst>
              <a:ext uri="{FF2B5EF4-FFF2-40B4-BE49-F238E27FC236}">
                <a16:creationId xmlns:a16="http://schemas.microsoft.com/office/drawing/2014/main" id="{64CBD1D6-4F21-4F60-BC9E-D33045C10783}"/>
              </a:ext>
            </a:extLst>
          </p:cNvPr>
          <p:cNvSpPr txBox="1"/>
          <p:nvPr/>
        </p:nvSpPr>
        <p:spPr>
          <a:xfrm>
            <a:off x="468178" y="4518125"/>
            <a:ext cx="1970221"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16" name="Straight Connector 15">
            <a:extLst>
              <a:ext uri="{FF2B5EF4-FFF2-40B4-BE49-F238E27FC236}">
                <a16:creationId xmlns:a16="http://schemas.microsoft.com/office/drawing/2014/main" id="{7E8CAC88-F096-442B-9BF0-0028229ADA09}"/>
              </a:ext>
            </a:extLst>
          </p:cNvPr>
          <p:cNvCxnSpPr>
            <a:cxnSpLocks/>
          </p:cNvCxnSpPr>
          <p:nvPr/>
        </p:nvCxnSpPr>
        <p:spPr>
          <a:xfrm>
            <a:off x="337485" y="4694591"/>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18" name="Google Shape;444;p31">
            <a:extLst>
              <a:ext uri="{FF2B5EF4-FFF2-40B4-BE49-F238E27FC236}">
                <a16:creationId xmlns:a16="http://schemas.microsoft.com/office/drawing/2014/main" id="{1C12FCE8-A701-41B9-8142-1DBC446F4ED5}"/>
              </a:ext>
            </a:extLst>
          </p:cNvPr>
          <p:cNvSpPr txBox="1">
            <a:spLocks/>
          </p:cNvSpPr>
          <p:nvPr/>
        </p:nvSpPr>
        <p:spPr>
          <a:xfrm>
            <a:off x="720000" y="1903269"/>
            <a:ext cx="4377193" cy="8772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Nunito Light"/>
              <a:buChar char="■"/>
              <a:defRPr sz="1600" b="0" i="0" u="none" strike="noStrike" cap="none">
                <a:solidFill>
                  <a:schemeClr val="dk2"/>
                </a:solidFill>
                <a:latin typeface="Cabin"/>
                <a:ea typeface="Cabin"/>
                <a:cs typeface="Cabin"/>
                <a:sym typeface="Cabin"/>
              </a:defRPr>
            </a:lvl9pPr>
          </a:lstStyle>
          <a:p>
            <a:pPr marL="0" indent="0" algn="just">
              <a:buFont typeface="Nunito Light"/>
              <a:buNone/>
            </a:pPr>
            <a:r>
              <a:rPr lang="id-ID" sz="1800" dirty="0">
                <a:solidFill>
                  <a:schemeClr val="tx1"/>
                </a:solidFill>
              </a:rPr>
              <a:t>Penulisan kode menggunakan bahasa pemrograman PHP dengan framework Codeigniter 3 serta menggunakan database MariaDB.</a:t>
            </a:r>
          </a:p>
        </p:txBody>
      </p:sp>
    </p:spTree>
    <p:extLst>
      <p:ext uri="{BB962C8B-B14F-4D97-AF65-F5344CB8AC3E}">
        <p14:creationId xmlns:p14="http://schemas.microsoft.com/office/powerpoint/2010/main" val="120337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77468" y="1250686"/>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Tenant	</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rcRect/>
          <a:stretch/>
        </p:blipFill>
        <p:spPr>
          <a:xfrm>
            <a:off x="1464782" y="1704583"/>
            <a:ext cx="6062226" cy="2282625"/>
          </a:xfrm>
          <a:prstGeom prst="rect">
            <a:avLst/>
          </a:prstGeom>
        </p:spPr>
      </p:pic>
    </p:spTree>
    <p:extLst>
      <p:ext uri="{BB962C8B-B14F-4D97-AF65-F5344CB8AC3E}">
        <p14:creationId xmlns:p14="http://schemas.microsoft.com/office/powerpoint/2010/main" val="347714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77468" y="1250686"/>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Tenant (lanjt.)</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rcRect/>
          <a:stretch/>
        </p:blipFill>
        <p:spPr>
          <a:xfrm>
            <a:off x="1553065" y="1586823"/>
            <a:ext cx="6037870" cy="3034686"/>
          </a:xfrm>
          <a:prstGeom prst="rect">
            <a:avLst/>
          </a:prstGeom>
        </p:spPr>
      </p:pic>
    </p:spTree>
    <p:extLst>
      <p:ext uri="{BB962C8B-B14F-4D97-AF65-F5344CB8AC3E}">
        <p14:creationId xmlns:p14="http://schemas.microsoft.com/office/powerpoint/2010/main" val="172558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35674" y="1109423"/>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Inkubator</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tretch>
            <a:fillRect/>
          </a:stretch>
        </p:blipFill>
        <p:spPr>
          <a:xfrm>
            <a:off x="1566862" y="1554244"/>
            <a:ext cx="6010275" cy="3095625"/>
          </a:xfrm>
          <a:prstGeom prst="rect">
            <a:avLst/>
          </a:prstGeom>
        </p:spPr>
      </p:pic>
    </p:spTree>
    <p:extLst>
      <p:ext uri="{BB962C8B-B14F-4D97-AF65-F5344CB8AC3E}">
        <p14:creationId xmlns:p14="http://schemas.microsoft.com/office/powerpoint/2010/main" val="409431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35674" y="1109423"/>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Inkubator (lanjt.)</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rcRect/>
          <a:stretch/>
        </p:blipFill>
        <p:spPr>
          <a:xfrm>
            <a:off x="1815923" y="1554244"/>
            <a:ext cx="5512153" cy="3095625"/>
          </a:xfrm>
          <a:prstGeom prst="rect">
            <a:avLst/>
          </a:prstGeom>
        </p:spPr>
      </p:pic>
    </p:spTree>
    <p:extLst>
      <p:ext uri="{BB962C8B-B14F-4D97-AF65-F5344CB8AC3E}">
        <p14:creationId xmlns:p14="http://schemas.microsoft.com/office/powerpoint/2010/main" val="347390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14409" y="1306700"/>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Coach</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rcRect/>
          <a:stretch/>
        </p:blipFill>
        <p:spPr>
          <a:xfrm>
            <a:off x="1435367" y="1664206"/>
            <a:ext cx="6681370" cy="2860556"/>
          </a:xfrm>
          <a:prstGeom prst="rect">
            <a:avLst/>
          </a:prstGeom>
        </p:spPr>
      </p:pic>
    </p:spTree>
    <p:extLst>
      <p:ext uri="{BB962C8B-B14F-4D97-AF65-F5344CB8AC3E}">
        <p14:creationId xmlns:p14="http://schemas.microsoft.com/office/powerpoint/2010/main" val="263253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PENGUJIAN SISTEM</a:t>
            </a:r>
            <a:endParaRPr lang="id-ID" dirty="0">
              <a:solidFill>
                <a:schemeClr val="lt2"/>
              </a:solidFill>
            </a:endParaRPr>
          </a:p>
        </p:txBody>
      </p:sp>
      <p:sp>
        <p:nvSpPr>
          <p:cNvPr id="46" name="TextBox 45">
            <a:extLst>
              <a:ext uri="{FF2B5EF4-FFF2-40B4-BE49-F238E27FC236}">
                <a16:creationId xmlns:a16="http://schemas.microsoft.com/office/drawing/2014/main" id="{48B83948-587E-432C-A7C4-BF44587D5522}"/>
              </a:ext>
            </a:extLst>
          </p:cNvPr>
          <p:cNvSpPr txBox="1"/>
          <p:nvPr/>
        </p:nvSpPr>
        <p:spPr>
          <a:xfrm>
            <a:off x="350820" y="4649869"/>
            <a:ext cx="2169095" cy="307777"/>
          </a:xfrm>
          <a:prstGeom prst="rect">
            <a:avLst/>
          </a:prstGeom>
          <a:noFill/>
        </p:spPr>
        <p:txBody>
          <a:bodyPr wrap="square" rtlCol="0">
            <a:spAutoFit/>
          </a:bodyPr>
          <a:lstStyle/>
          <a:p>
            <a:r>
              <a:rPr lang="id-ID" dirty="0">
                <a:solidFill>
                  <a:schemeClr val="tx1"/>
                </a:solidFill>
                <a:latin typeface="Cabin" panose="020B0604020202020204" charset="0"/>
              </a:rPr>
              <a:t>Metodologi Penelitian</a:t>
            </a:r>
          </a:p>
        </p:txBody>
      </p:sp>
      <p:cxnSp>
        <p:nvCxnSpPr>
          <p:cNvPr id="47" name="Straight Connector 46">
            <a:extLst>
              <a:ext uri="{FF2B5EF4-FFF2-40B4-BE49-F238E27FC236}">
                <a16:creationId xmlns:a16="http://schemas.microsoft.com/office/drawing/2014/main" id="{366EB7F7-8712-4D15-BEFA-DA9B566DAB3B}"/>
              </a:ext>
            </a:extLst>
          </p:cNvPr>
          <p:cNvCxnSpPr>
            <a:cxnSpLocks/>
          </p:cNvCxnSpPr>
          <p:nvPr/>
        </p:nvCxnSpPr>
        <p:spPr>
          <a:xfrm>
            <a:off x="220127" y="4826335"/>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48" name="Google Shape;104;p7">
            <a:extLst>
              <a:ext uri="{FF2B5EF4-FFF2-40B4-BE49-F238E27FC236}">
                <a16:creationId xmlns:a16="http://schemas.microsoft.com/office/drawing/2014/main" id="{C79C20E7-F581-4BF1-B470-B7B771B5EE29}"/>
              </a:ext>
            </a:extLst>
          </p:cNvPr>
          <p:cNvSpPr/>
          <p:nvPr/>
        </p:nvSpPr>
        <p:spPr>
          <a:xfrm rot="10800000" flipH="1">
            <a:off x="178980" y="4937253"/>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 name="TextBox 9">
            <a:extLst>
              <a:ext uri="{FF2B5EF4-FFF2-40B4-BE49-F238E27FC236}">
                <a16:creationId xmlns:a16="http://schemas.microsoft.com/office/drawing/2014/main" id="{1E94456C-7079-4684-8D1D-E415AD50FC7F}"/>
              </a:ext>
            </a:extLst>
          </p:cNvPr>
          <p:cNvSpPr txBox="1"/>
          <p:nvPr/>
        </p:nvSpPr>
        <p:spPr>
          <a:xfrm>
            <a:off x="677468" y="1250686"/>
            <a:ext cx="2841172" cy="307777"/>
          </a:xfrm>
          <a:prstGeom prst="rect">
            <a:avLst/>
          </a:prstGeom>
          <a:noFill/>
        </p:spPr>
        <p:txBody>
          <a:bodyPr wrap="square" rtlCol="0">
            <a:spAutoFit/>
          </a:bodyPr>
          <a:lstStyle/>
          <a:p>
            <a:r>
              <a:rPr lang="id-ID" dirty="0">
                <a:solidFill>
                  <a:srgbClr val="2F5496"/>
                </a:solidFill>
                <a:latin typeface="Cabin" panose="020B0604020202020204" charset="0"/>
              </a:rPr>
              <a:t>Pengujian Oleh Mentor	</a:t>
            </a:r>
            <a:endParaRPr lang="id-ID" i="1" dirty="0">
              <a:solidFill>
                <a:srgbClr val="2F5496"/>
              </a:solidFill>
              <a:latin typeface="Cabin" panose="020B0604020202020204" charset="0"/>
            </a:endParaRPr>
          </a:p>
        </p:txBody>
      </p:sp>
      <p:pic>
        <p:nvPicPr>
          <p:cNvPr id="7" name="Picture 6">
            <a:extLst>
              <a:ext uri="{FF2B5EF4-FFF2-40B4-BE49-F238E27FC236}">
                <a16:creationId xmlns:a16="http://schemas.microsoft.com/office/drawing/2014/main" id="{00EDB47A-0B50-4ADD-94D8-CC4F22F214D1}"/>
              </a:ext>
            </a:extLst>
          </p:cNvPr>
          <p:cNvPicPr>
            <a:picLocks noChangeAspect="1"/>
          </p:cNvPicPr>
          <p:nvPr/>
        </p:nvPicPr>
        <p:blipFill>
          <a:blip r:embed="rId3"/>
          <a:srcRect/>
          <a:stretch/>
        </p:blipFill>
        <p:spPr>
          <a:xfrm>
            <a:off x="1231315" y="1704584"/>
            <a:ext cx="6681370" cy="1863807"/>
          </a:xfrm>
          <a:prstGeom prst="rect">
            <a:avLst/>
          </a:prstGeom>
        </p:spPr>
      </p:pic>
    </p:spTree>
    <p:extLst>
      <p:ext uri="{BB962C8B-B14F-4D97-AF65-F5344CB8AC3E}">
        <p14:creationId xmlns:p14="http://schemas.microsoft.com/office/powerpoint/2010/main" val="108891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5" name="Google Shape;425;p29"/>
          <p:cNvSpPr txBox="1">
            <a:spLocks noGrp="1"/>
          </p:cNvSpPr>
          <p:nvPr>
            <p:ph type="ctrTitle"/>
          </p:nvPr>
        </p:nvSpPr>
        <p:spPr>
          <a:xfrm>
            <a:off x="-557801" y="1758628"/>
            <a:ext cx="6917679" cy="22024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sz="5400" dirty="0">
                <a:solidFill>
                  <a:schemeClr val="lt2"/>
                </a:solidFill>
              </a:rPr>
              <a:t>TERIMA KASIH</a:t>
            </a:r>
            <a:endParaRPr b="1" dirty="0"/>
          </a:p>
        </p:txBody>
      </p:sp>
      <p:grpSp>
        <p:nvGrpSpPr>
          <p:cNvPr id="11" name="Google Shape;6952;p65">
            <a:extLst>
              <a:ext uri="{FF2B5EF4-FFF2-40B4-BE49-F238E27FC236}">
                <a16:creationId xmlns:a16="http://schemas.microsoft.com/office/drawing/2014/main" id="{001E27D2-BF62-4EC8-BF27-97EADBDEA991}"/>
              </a:ext>
            </a:extLst>
          </p:cNvPr>
          <p:cNvGrpSpPr/>
          <p:nvPr/>
        </p:nvGrpSpPr>
        <p:grpSpPr>
          <a:xfrm rot="5400000">
            <a:off x="5513822" y="1959694"/>
            <a:ext cx="574511" cy="874709"/>
            <a:chOff x="1715404" y="1112080"/>
            <a:chExt cx="642270" cy="977984"/>
          </a:xfrm>
        </p:grpSpPr>
        <p:grpSp>
          <p:nvGrpSpPr>
            <p:cNvPr id="12" name="Google Shape;6953;p65">
              <a:extLst>
                <a:ext uri="{FF2B5EF4-FFF2-40B4-BE49-F238E27FC236}">
                  <a16:creationId xmlns:a16="http://schemas.microsoft.com/office/drawing/2014/main" id="{2B6857B1-E012-4088-BCFA-D8128E711A16}"/>
                </a:ext>
              </a:extLst>
            </p:cNvPr>
            <p:cNvGrpSpPr/>
            <p:nvPr/>
          </p:nvGrpSpPr>
          <p:grpSpPr>
            <a:xfrm>
              <a:off x="1715404" y="1112080"/>
              <a:ext cx="642270" cy="977984"/>
              <a:chOff x="1715404" y="1112080"/>
              <a:chExt cx="642270" cy="977984"/>
            </a:xfrm>
          </p:grpSpPr>
          <p:sp>
            <p:nvSpPr>
              <p:cNvPr id="22" name="Google Shape;6954;p65">
                <a:extLst>
                  <a:ext uri="{FF2B5EF4-FFF2-40B4-BE49-F238E27FC236}">
                    <a16:creationId xmlns:a16="http://schemas.microsoft.com/office/drawing/2014/main" id="{5FE61A2E-B9BF-4D29-A687-F3B70CB37651}"/>
                  </a:ext>
                </a:extLst>
              </p:cNvPr>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55;p65">
                <a:extLst>
                  <a:ext uri="{FF2B5EF4-FFF2-40B4-BE49-F238E27FC236}">
                    <a16:creationId xmlns:a16="http://schemas.microsoft.com/office/drawing/2014/main" id="{479CB03F-B748-4186-BA79-B6FEA734BA35}"/>
                  </a:ext>
                </a:extLst>
              </p:cNvPr>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956;p65">
              <a:extLst>
                <a:ext uri="{FF2B5EF4-FFF2-40B4-BE49-F238E27FC236}">
                  <a16:creationId xmlns:a16="http://schemas.microsoft.com/office/drawing/2014/main" id="{3B06C898-072D-4D18-BBEC-115DCCF5C4AA}"/>
                </a:ext>
              </a:extLst>
            </p:cNvPr>
            <p:cNvGrpSpPr/>
            <p:nvPr/>
          </p:nvGrpSpPr>
          <p:grpSpPr>
            <a:xfrm>
              <a:off x="1768927" y="1165603"/>
              <a:ext cx="535225" cy="851367"/>
              <a:chOff x="1768927" y="1165603"/>
              <a:chExt cx="535225" cy="851367"/>
            </a:xfrm>
          </p:grpSpPr>
          <p:sp>
            <p:nvSpPr>
              <p:cNvPr id="20" name="Google Shape;6957;p65">
                <a:extLst>
                  <a:ext uri="{FF2B5EF4-FFF2-40B4-BE49-F238E27FC236}">
                    <a16:creationId xmlns:a16="http://schemas.microsoft.com/office/drawing/2014/main" id="{5C1756DE-CCCF-49FF-B369-E1A8BF37C3F5}"/>
                  </a:ext>
                </a:extLst>
              </p:cNvPr>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58;p65">
                <a:extLst>
                  <a:ext uri="{FF2B5EF4-FFF2-40B4-BE49-F238E27FC236}">
                    <a16:creationId xmlns:a16="http://schemas.microsoft.com/office/drawing/2014/main" id="{E4510DCB-96A6-4877-94D9-B035B94B6117}"/>
                  </a:ext>
                </a:extLst>
              </p:cNvPr>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6959;p65">
              <a:extLst>
                <a:ext uri="{FF2B5EF4-FFF2-40B4-BE49-F238E27FC236}">
                  <a16:creationId xmlns:a16="http://schemas.microsoft.com/office/drawing/2014/main" id="{624D23AD-D5DF-4F2A-9834-94B106AA77EB}"/>
                </a:ext>
              </a:extLst>
            </p:cNvPr>
            <p:cNvGrpSpPr/>
            <p:nvPr/>
          </p:nvGrpSpPr>
          <p:grpSpPr>
            <a:xfrm>
              <a:off x="1822449" y="1219125"/>
              <a:ext cx="428180" cy="718859"/>
              <a:chOff x="1822449" y="1219125"/>
              <a:chExt cx="428180" cy="718859"/>
            </a:xfrm>
          </p:grpSpPr>
          <p:sp>
            <p:nvSpPr>
              <p:cNvPr id="18" name="Google Shape;6960;p65">
                <a:extLst>
                  <a:ext uri="{FF2B5EF4-FFF2-40B4-BE49-F238E27FC236}">
                    <a16:creationId xmlns:a16="http://schemas.microsoft.com/office/drawing/2014/main" id="{233CDFE1-2681-4C55-8405-6F50E9C05776}"/>
                  </a:ext>
                </a:extLst>
              </p:cNvPr>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1;p65">
                <a:extLst>
                  <a:ext uri="{FF2B5EF4-FFF2-40B4-BE49-F238E27FC236}">
                    <a16:creationId xmlns:a16="http://schemas.microsoft.com/office/drawing/2014/main" id="{85EFCFAE-8D06-4F2A-8171-4896C2071E4D}"/>
                  </a:ext>
                </a:extLst>
              </p:cNvPr>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962;p65">
              <a:extLst>
                <a:ext uri="{FF2B5EF4-FFF2-40B4-BE49-F238E27FC236}">
                  <a16:creationId xmlns:a16="http://schemas.microsoft.com/office/drawing/2014/main" id="{DFE6394B-E7ED-4C11-B242-F2E7157DC15E}"/>
                </a:ext>
              </a:extLst>
            </p:cNvPr>
            <p:cNvGrpSpPr/>
            <p:nvPr/>
          </p:nvGrpSpPr>
          <p:grpSpPr>
            <a:xfrm>
              <a:off x="1875972" y="1272648"/>
              <a:ext cx="321135" cy="586939"/>
              <a:chOff x="1875972" y="1272648"/>
              <a:chExt cx="321135" cy="586939"/>
            </a:xfrm>
          </p:grpSpPr>
          <p:sp>
            <p:nvSpPr>
              <p:cNvPr id="16" name="Google Shape;6963;p65">
                <a:extLst>
                  <a:ext uri="{FF2B5EF4-FFF2-40B4-BE49-F238E27FC236}">
                    <a16:creationId xmlns:a16="http://schemas.microsoft.com/office/drawing/2014/main" id="{B3E9B189-7060-4363-B9A0-8539EA4D0348}"/>
                  </a:ext>
                </a:extLst>
              </p:cNvPr>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64;p65">
                <a:extLst>
                  <a:ext uri="{FF2B5EF4-FFF2-40B4-BE49-F238E27FC236}">
                    <a16:creationId xmlns:a16="http://schemas.microsoft.com/office/drawing/2014/main" id="{73A74C7E-B44D-4838-9CA8-031FEB6EBA87}"/>
                  </a:ext>
                </a:extLst>
              </p:cNvPr>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1724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41" name="Google Shape;441;p31"/>
          <p:cNvSpPr/>
          <p:nvPr/>
        </p:nvSpPr>
        <p:spPr>
          <a:xfrm>
            <a:off x="396099" y="1297121"/>
            <a:ext cx="605187" cy="605187"/>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ID" dirty="0"/>
              <a:t>MANFAAT</a:t>
            </a:r>
            <a:endParaRPr dirty="0"/>
          </a:p>
        </p:txBody>
      </p:sp>
      <p:sp>
        <p:nvSpPr>
          <p:cNvPr id="444" name="Google Shape;444;p31"/>
          <p:cNvSpPr txBox="1">
            <a:spLocks noGrp="1"/>
          </p:cNvSpPr>
          <p:nvPr>
            <p:ph type="subTitle" idx="1"/>
          </p:nvPr>
        </p:nvSpPr>
        <p:spPr>
          <a:xfrm>
            <a:off x="1063295" y="1139971"/>
            <a:ext cx="3315517" cy="128376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400" dirty="0"/>
              <a:t>Puslitbang Inkubator Bisnis Universitas Lampung dapat melakukan serangkaian kegiatan-kegiatan rekrutmen tenant, proses inkubasi tenant, monitoring, dan evaluasi tenant tanpa bertatap muka</a:t>
            </a:r>
            <a:endParaRPr sz="1400" dirty="0"/>
          </a:p>
        </p:txBody>
      </p:sp>
      <p:sp>
        <p:nvSpPr>
          <p:cNvPr id="451" name="Google Shape;451;p31"/>
          <p:cNvSpPr txBox="1">
            <a:spLocks noGrp="1"/>
          </p:cNvSpPr>
          <p:nvPr>
            <p:ph type="title" idx="9"/>
          </p:nvPr>
        </p:nvSpPr>
        <p:spPr>
          <a:xfrm>
            <a:off x="350254" y="1365701"/>
            <a:ext cx="684410" cy="4169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sp>
        <p:nvSpPr>
          <p:cNvPr id="40" name="Google Shape;444;p31">
            <a:extLst>
              <a:ext uri="{FF2B5EF4-FFF2-40B4-BE49-F238E27FC236}">
                <a16:creationId xmlns:a16="http://schemas.microsoft.com/office/drawing/2014/main" id="{1EA26DDB-E520-48EA-B454-10F69253392D}"/>
              </a:ext>
            </a:extLst>
          </p:cNvPr>
          <p:cNvSpPr txBox="1">
            <a:spLocks/>
          </p:cNvSpPr>
          <p:nvPr/>
        </p:nvSpPr>
        <p:spPr>
          <a:xfrm>
            <a:off x="5565324" y="1213500"/>
            <a:ext cx="3315517" cy="6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nn-NO" sz="1400" dirty="0"/>
              <a:t>Penyimpanan data tenant lebih rapi dan aman sehingga terhindar dari kerusakan, kehilangan, dan duplikasi data.</a:t>
            </a:r>
            <a:endParaRPr lang="id-ID" sz="1400" dirty="0"/>
          </a:p>
        </p:txBody>
      </p:sp>
      <p:sp>
        <p:nvSpPr>
          <p:cNvPr id="43" name="Google Shape;444;p31">
            <a:extLst>
              <a:ext uri="{FF2B5EF4-FFF2-40B4-BE49-F238E27FC236}">
                <a16:creationId xmlns:a16="http://schemas.microsoft.com/office/drawing/2014/main" id="{B7E3DDAE-B2CF-467B-93AC-8B25EF79D750}"/>
              </a:ext>
            </a:extLst>
          </p:cNvPr>
          <p:cNvSpPr txBox="1">
            <a:spLocks/>
          </p:cNvSpPr>
          <p:nvPr/>
        </p:nvSpPr>
        <p:spPr>
          <a:xfrm>
            <a:off x="1063295" y="2624915"/>
            <a:ext cx="3315517" cy="6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nn-NO" sz="1400" dirty="0"/>
              <a:t>Inkubator dapat dengan mudah mendapatkan informasi tenant yang dibutuhkan di Puslitbang Inkubator Bisnis Universitas Lampung.</a:t>
            </a:r>
            <a:endParaRPr lang="id-ID" sz="1400" dirty="0"/>
          </a:p>
        </p:txBody>
      </p:sp>
      <p:sp>
        <p:nvSpPr>
          <p:cNvPr id="44" name="Google Shape;451;p31">
            <a:extLst>
              <a:ext uri="{FF2B5EF4-FFF2-40B4-BE49-F238E27FC236}">
                <a16:creationId xmlns:a16="http://schemas.microsoft.com/office/drawing/2014/main" id="{F471E8B8-7F53-4302-8948-42D8ED09DC66}"/>
              </a:ext>
            </a:extLst>
          </p:cNvPr>
          <p:cNvSpPr txBox="1">
            <a:spLocks/>
          </p:cNvSpPr>
          <p:nvPr/>
        </p:nvSpPr>
        <p:spPr>
          <a:xfrm>
            <a:off x="325635" y="2776305"/>
            <a:ext cx="684410" cy="4169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ormorant Unicase"/>
              <a:buNone/>
              <a:defRPr sz="3000" b="1" i="0" u="none" strike="noStrike" cap="none">
                <a:solidFill>
                  <a:schemeClr val="lt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9pPr>
          </a:lstStyle>
          <a:p>
            <a:r>
              <a:rPr lang="en" dirty="0"/>
              <a:t>0</a:t>
            </a:r>
            <a:r>
              <a:rPr lang="id-ID" dirty="0"/>
              <a:t>3</a:t>
            </a:r>
            <a:endParaRPr lang="en" dirty="0"/>
          </a:p>
        </p:txBody>
      </p:sp>
      <p:sp>
        <p:nvSpPr>
          <p:cNvPr id="49" name="Google Shape;444;p31">
            <a:extLst>
              <a:ext uri="{FF2B5EF4-FFF2-40B4-BE49-F238E27FC236}">
                <a16:creationId xmlns:a16="http://schemas.microsoft.com/office/drawing/2014/main" id="{EF3326DF-9D2F-4856-AD97-C34DF6D2B552}"/>
              </a:ext>
            </a:extLst>
          </p:cNvPr>
          <p:cNvSpPr txBox="1">
            <a:spLocks/>
          </p:cNvSpPr>
          <p:nvPr/>
        </p:nvSpPr>
        <p:spPr>
          <a:xfrm>
            <a:off x="5618574" y="2624915"/>
            <a:ext cx="3315517" cy="64188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nn-NO" sz="1400" dirty="0"/>
              <a:t>Tenant dapat berbisnis dengan lebih baik, mendapat berbagai jenis pelatihan, dan konsultasi langsung kepada pelatih dan mentor di bidangnya.</a:t>
            </a:r>
            <a:endParaRPr lang="id-ID" sz="1400" dirty="0"/>
          </a:p>
        </p:txBody>
      </p:sp>
      <p:sp>
        <p:nvSpPr>
          <p:cNvPr id="52" name="Google Shape;444;p31">
            <a:extLst>
              <a:ext uri="{FF2B5EF4-FFF2-40B4-BE49-F238E27FC236}">
                <a16:creationId xmlns:a16="http://schemas.microsoft.com/office/drawing/2014/main" id="{17A0CA35-919F-4A6E-9D25-4AB6DA6E2F9C}"/>
              </a:ext>
            </a:extLst>
          </p:cNvPr>
          <p:cNvSpPr txBox="1">
            <a:spLocks/>
          </p:cNvSpPr>
          <p:nvPr/>
        </p:nvSpPr>
        <p:spPr>
          <a:xfrm>
            <a:off x="3495365" y="3592812"/>
            <a:ext cx="3315517" cy="8509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4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1600"/>
              <a:buFont typeface="Cabin"/>
              <a:buNone/>
              <a:defRPr sz="1600" b="0" i="0" u="none" strike="noStrike" cap="none">
                <a:solidFill>
                  <a:schemeClr val="dk2"/>
                </a:solidFill>
                <a:latin typeface="Cabin"/>
                <a:ea typeface="Cabin"/>
                <a:cs typeface="Cabin"/>
                <a:sym typeface="Cabin"/>
              </a:defRPr>
            </a:lvl9pPr>
          </a:lstStyle>
          <a:p>
            <a:pPr marL="0" indent="0" algn="just"/>
            <a:r>
              <a:rPr lang="id-ID" sz="1400" dirty="0"/>
              <a:t>Inkubator dan coach dapat mengetahui perkembangan tenant serta mengevaluasi perkembangan tenant.</a:t>
            </a:r>
          </a:p>
        </p:txBody>
      </p:sp>
      <p:sp>
        <p:nvSpPr>
          <p:cNvPr id="54" name="TextBox 53">
            <a:extLst>
              <a:ext uri="{FF2B5EF4-FFF2-40B4-BE49-F238E27FC236}">
                <a16:creationId xmlns:a16="http://schemas.microsoft.com/office/drawing/2014/main" id="{9A422747-1C11-49B0-AE95-CEF6F55E75C0}"/>
              </a:ext>
            </a:extLst>
          </p:cNvPr>
          <p:cNvSpPr txBox="1"/>
          <p:nvPr/>
        </p:nvSpPr>
        <p:spPr>
          <a:xfrm>
            <a:off x="456329" y="4551991"/>
            <a:ext cx="1264356" cy="307777"/>
          </a:xfrm>
          <a:prstGeom prst="rect">
            <a:avLst/>
          </a:prstGeom>
          <a:noFill/>
        </p:spPr>
        <p:txBody>
          <a:bodyPr wrap="square" rtlCol="0">
            <a:spAutoFit/>
          </a:bodyPr>
          <a:lstStyle/>
          <a:p>
            <a:r>
              <a:rPr lang="id-ID" dirty="0">
                <a:solidFill>
                  <a:schemeClr val="tx1"/>
                </a:solidFill>
                <a:latin typeface="Cabin" panose="020B0604020202020204" charset="0"/>
              </a:rPr>
              <a:t>Pendahuluan</a:t>
            </a:r>
          </a:p>
        </p:txBody>
      </p:sp>
      <p:cxnSp>
        <p:nvCxnSpPr>
          <p:cNvPr id="55" name="Straight Connector 54">
            <a:extLst>
              <a:ext uri="{FF2B5EF4-FFF2-40B4-BE49-F238E27FC236}">
                <a16:creationId xmlns:a16="http://schemas.microsoft.com/office/drawing/2014/main" id="{2F47BDBE-93A1-4144-B1AD-EBA1969B79F9}"/>
              </a:ext>
            </a:extLst>
          </p:cNvPr>
          <p:cNvCxnSpPr>
            <a:cxnSpLocks/>
          </p:cNvCxnSpPr>
          <p:nvPr/>
        </p:nvCxnSpPr>
        <p:spPr>
          <a:xfrm>
            <a:off x="325635" y="4728457"/>
            <a:ext cx="171076" cy="0"/>
          </a:xfrm>
          <a:prstGeom prst="line">
            <a:avLst/>
          </a:prstGeom>
          <a:ln w="50800">
            <a:solidFill>
              <a:srgbClr val="262626"/>
            </a:solidFill>
          </a:ln>
        </p:spPr>
        <p:style>
          <a:lnRef idx="1">
            <a:schemeClr val="accent1"/>
          </a:lnRef>
          <a:fillRef idx="0">
            <a:schemeClr val="accent1"/>
          </a:fillRef>
          <a:effectRef idx="0">
            <a:schemeClr val="accent1"/>
          </a:effectRef>
          <a:fontRef idx="minor">
            <a:schemeClr val="tx1"/>
          </a:fontRef>
        </p:style>
      </p:cxnSp>
      <p:sp>
        <p:nvSpPr>
          <p:cNvPr id="56" name="Google Shape;104;p7">
            <a:extLst>
              <a:ext uri="{FF2B5EF4-FFF2-40B4-BE49-F238E27FC236}">
                <a16:creationId xmlns:a16="http://schemas.microsoft.com/office/drawing/2014/main" id="{03D9D35F-090F-444A-8A0C-113C3A95809F}"/>
              </a:ext>
            </a:extLst>
          </p:cNvPr>
          <p:cNvSpPr/>
          <p:nvPr/>
        </p:nvSpPr>
        <p:spPr>
          <a:xfrm rot="10800000" flipH="1">
            <a:off x="284488" y="4839375"/>
            <a:ext cx="1311000" cy="1455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 name="Google Shape;441;p31">
            <a:extLst>
              <a:ext uri="{FF2B5EF4-FFF2-40B4-BE49-F238E27FC236}">
                <a16:creationId xmlns:a16="http://schemas.microsoft.com/office/drawing/2014/main" id="{FCDFDE84-4D49-4CC1-B4FB-BE98D439186F}"/>
              </a:ext>
            </a:extLst>
          </p:cNvPr>
          <p:cNvSpPr/>
          <p:nvPr/>
        </p:nvSpPr>
        <p:spPr>
          <a:xfrm>
            <a:off x="4958477" y="1221426"/>
            <a:ext cx="605187" cy="605187"/>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51;p31">
            <a:extLst>
              <a:ext uri="{FF2B5EF4-FFF2-40B4-BE49-F238E27FC236}">
                <a16:creationId xmlns:a16="http://schemas.microsoft.com/office/drawing/2014/main" id="{537E2FEF-EDBA-4CF7-BF6A-24CB70976774}"/>
              </a:ext>
            </a:extLst>
          </p:cNvPr>
          <p:cNvSpPr txBox="1">
            <a:spLocks/>
          </p:cNvSpPr>
          <p:nvPr/>
        </p:nvSpPr>
        <p:spPr>
          <a:xfrm>
            <a:off x="4912632" y="1290006"/>
            <a:ext cx="684410" cy="4169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ormorant Unicase"/>
              <a:buNone/>
              <a:defRPr sz="3000" b="1" i="0" u="none" strike="noStrike" cap="none">
                <a:solidFill>
                  <a:schemeClr val="lt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9pPr>
          </a:lstStyle>
          <a:p>
            <a:r>
              <a:rPr lang="id-ID" dirty="0"/>
              <a:t>2</a:t>
            </a:r>
            <a:endParaRPr lang="en" dirty="0"/>
          </a:p>
        </p:txBody>
      </p:sp>
      <p:sp>
        <p:nvSpPr>
          <p:cNvPr id="59" name="Google Shape;441;p31">
            <a:extLst>
              <a:ext uri="{FF2B5EF4-FFF2-40B4-BE49-F238E27FC236}">
                <a16:creationId xmlns:a16="http://schemas.microsoft.com/office/drawing/2014/main" id="{1BB23765-D850-489F-89A9-C053278183C9}"/>
              </a:ext>
            </a:extLst>
          </p:cNvPr>
          <p:cNvSpPr/>
          <p:nvPr/>
        </p:nvSpPr>
        <p:spPr>
          <a:xfrm>
            <a:off x="391871" y="2546787"/>
            <a:ext cx="605187" cy="605187"/>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51;p31">
            <a:extLst>
              <a:ext uri="{FF2B5EF4-FFF2-40B4-BE49-F238E27FC236}">
                <a16:creationId xmlns:a16="http://schemas.microsoft.com/office/drawing/2014/main" id="{CB67BA6E-6EEF-4BD4-BEA7-86972EEE59DF}"/>
              </a:ext>
            </a:extLst>
          </p:cNvPr>
          <p:cNvSpPr txBox="1">
            <a:spLocks/>
          </p:cNvSpPr>
          <p:nvPr/>
        </p:nvSpPr>
        <p:spPr>
          <a:xfrm>
            <a:off x="346026" y="2615367"/>
            <a:ext cx="684410" cy="4169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ormorant Unicase"/>
              <a:buNone/>
              <a:defRPr sz="3000" b="1" i="0" u="none" strike="noStrike" cap="none">
                <a:solidFill>
                  <a:schemeClr val="lt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9pPr>
          </a:lstStyle>
          <a:p>
            <a:r>
              <a:rPr lang="id-ID" dirty="0"/>
              <a:t>3</a:t>
            </a:r>
            <a:endParaRPr lang="en" dirty="0"/>
          </a:p>
        </p:txBody>
      </p:sp>
      <p:sp>
        <p:nvSpPr>
          <p:cNvPr id="61" name="Google Shape;441;p31">
            <a:extLst>
              <a:ext uri="{FF2B5EF4-FFF2-40B4-BE49-F238E27FC236}">
                <a16:creationId xmlns:a16="http://schemas.microsoft.com/office/drawing/2014/main" id="{D5DEBCB8-6F6D-4E57-935C-8C75FDFEC35B}"/>
              </a:ext>
            </a:extLst>
          </p:cNvPr>
          <p:cNvSpPr/>
          <p:nvPr/>
        </p:nvSpPr>
        <p:spPr>
          <a:xfrm>
            <a:off x="5027883" y="2451529"/>
            <a:ext cx="605187" cy="605187"/>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31">
            <a:extLst>
              <a:ext uri="{FF2B5EF4-FFF2-40B4-BE49-F238E27FC236}">
                <a16:creationId xmlns:a16="http://schemas.microsoft.com/office/drawing/2014/main" id="{4CBDEAF7-0727-4479-A224-D0D8CAD72BA4}"/>
              </a:ext>
            </a:extLst>
          </p:cNvPr>
          <p:cNvSpPr txBox="1">
            <a:spLocks/>
          </p:cNvSpPr>
          <p:nvPr/>
        </p:nvSpPr>
        <p:spPr>
          <a:xfrm>
            <a:off x="4982038" y="2497531"/>
            <a:ext cx="684410" cy="4169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ormorant Unicase"/>
              <a:buNone/>
              <a:defRPr sz="3000" b="1" i="0" u="none" strike="noStrike" cap="none">
                <a:solidFill>
                  <a:schemeClr val="lt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9pPr>
          </a:lstStyle>
          <a:p>
            <a:r>
              <a:rPr lang="id-ID" dirty="0"/>
              <a:t>4</a:t>
            </a:r>
            <a:endParaRPr lang="en" dirty="0"/>
          </a:p>
        </p:txBody>
      </p:sp>
      <p:sp>
        <p:nvSpPr>
          <p:cNvPr id="63" name="Google Shape;441;p31">
            <a:extLst>
              <a:ext uri="{FF2B5EF4-FFF2-40B4-BE49-F238E27FC236}">
                <a16:creationId xmlns:a16="http://schemas.microsoft.com/office/drawing/2014/main" id="{AB83DA9B-D5E9-4C38-AA05-507EDA7FA3D5}"/>
              </a:ext>
            </a:extLst>
          </p:cNvPr>
          <p:cNvSpPr/>
          <p:nvPr/>
        </p:nvSpPr>
        <p:spPr>
          <a:xfrm>
            <a:off x="2856800" y="3710685"/>
            <a:ext cx="605187" cy="605187"/>
          </a:xfrm>
          <a:prstGeom prst="ellipse">
            <a:avLst/>
          </a:prstGeom>
          <a:solidFill>
            <a:schemeClr val="lt2"/>
          </a:solidFill>
          <a:ln>
            <a:noFill/>
          </a:ln>
          <a:effectLst>
            <a:outerShdw blurRad="142875" dist="57150" dir="546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1;p31">
            <a:extLst>
              <a:ext uri="{FF2B5EF4-FFF2-40B4-BE49-F238E27FC236}">
                <a16:creationId xmlns:a16="http://schemas.microsoft.com/office/drawing/2014/main" id="{E6FEEFA7-991F-4635-8498-2E33E8F031E3}"/>
              </a:ext>
            </a:extLst>
          </p:cNvPr>
          <p:cNvSpPr txBox="1">
            <a:spLocks/>
          </p:cNvSpPr>
          <p:nvPr/>
        </p:nvSpPr>
        <p:spPr>
          <a:xfrm>
            <a:off x="2810955" y="3779265"/>
            <a:ext cx="684410" cy="4169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Cormorant Unicase"/>
              <a:buNone/>
              <a:defRPr sz="3000" b="1" i="0" u="none" strike="noStrike" cap="none">
                <a:solidFill>
                  <a:schemeClr val="lt1"/>
                </a:solidFill>
                <a:latin typeface="Cormorant Unicase"/>
                <a:ea typeface="Cormorant Unicase"/>
                <a:cs typeface="Cormorant Unicase"/>
                <a:sym typeface="Cormorant Unicase"/>
              </a:defRPr>
            </a:lvl1pPr>
            <a:lvl2pPr marR="0" lvl="1"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2pPr>
            <a:lvl3pPr marR="0" lvl="2"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3pPr>
            <a:lvl4pPr marR="0" lvl="3"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4pPr>
            <a:lvl5pPr marR="0" lvl="4"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5pPr>
            <a:lvl6pPr marR="0" lvl="5"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6pPr>
            <a:lvl7pPr marR="0" lvl="6"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7pPr>
            <a:lvl8pPr marR="0" lvl="7"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8pPr>
            <a:lvl9pPr marR="0" lvl="8" algn="l" rtl="0">
              <a:lnSpc>
                <a:spcPct val="100000"/>
              </a:lnSpc>
              <a:spcBef>
                <a:spcPts val="0"/>
              </a:spcBef>
              <a:spcAft>
                <a:spcPts val="0"/>
              </a:spcAft>
              <a:buClr>
                <a:schemeClr val="dk1"/>
              </a:buClr>
              <a:buSzPts val="3000"/>
              <a:buFont typeface="Fira Sans"/>
              <a:buNone/>
              <a:defRPr sz="3000" b="1" i="0" u="none" strike="noStrike" cap="none">
                <a:solidFill>
                  <a:schemeClr val="dk1"/>
                </a:solidFill>
                <a:latin typeface="Fira Sans"/>
                <a:ea typeface="Fira Sans"/>
                <a:cs typeface="Fira Sans"/>
                <a:sym typeface="Fira Sans"/>
              </a:defRPr>
            </a:lvl9pPr>
          </a:lstStyle>
          <a:p>
            <a:r>
              <a:rPr lang="id-ID" dirty="0"/>
              <a:t>5</a:t>
            </a:r>
            <a:endParaRPr lang="en" dirty="0"/>
          </a:p>
        </p:txBody>
      </p:sp>
    </p:spTree>
    <p:extLst>
      <p:ext uri="{BB962C8B-B14F-4D97-AF65-F5344CB8AC3E}">
        <p14:creationId xmlns:p14="http://schemas.microsoft.com/office/powerpoint/2010/main" val="283620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5" name="Google Shape;425;p29"/>
          <p:cNvSpPr txBox="1">
            <a:spLocks noGrp="1"/>
          </p:cNvSpPr>
          <p:nvPr>
            <p:ph type="ctrTitle"/>
          </p:nvPr>
        </p:nvSpPr>
        <p:spPr>
          <a:xfrm>
            <a:off x="420099" y="1745928"/>
            <a:ext cx="6917679" cy="22024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5400" dirty="0">
                <a:solidFill>
                  <a:schemeClr val="lt2"/>
                </a:solidFill>
              </a:rPr>
              <a:t>TINJAUAN PUSTAKA</a:t>
            </a:r>
            <a:endParaRPr b="1" dirty="0"/>
          </a:p>
        </p:txBody>
      </p:sp>
      <p:grpSp>
        <p:nvGrpSpPr>
          <p:cNvPr id="11" name="Google Shape;6952;p65">
            <a:extLst>
              <a:ext uri="{FF2B5EF4-FFF2-40B4-BE49-F238E27FC236}">
                <a16:creationId xmlns:a16="http://schemas.microsoft.com/office/drawing/2014/main" id="{001E27D2-BF62-4EC8-BF27-97EADBDEA991}"/>
              </a:ext>
            </a:extLst>
          </p:cNvPr>
          <p:cNvGrpSpPr/>
          <p:nvPr/>
        </p:nvGrpSpPr>
        <p:grpSpPr>
          <a:xfrm rot="5400000">
            <a:off x="7050522" y="1934294"/>
            <a:ext cx="574511" cy="874709"/>
            <a:chOff x="1715404" y="1112080"/>
            <a:chExt cx="642270" cy="977984"/>
          </a:xfrm>
        </p:grpSpPr>
        <p:grpSp>
          <p:nvGrpSpPr>
            <p:cNvPr id="12" name="Google Shape;6953;p65">
              <a:extLst>
                <a:ext uri="{FF2B5EF4-FFF2-40B4-BE49-F238E27FC236}">
                  <a16:creationId xmlns:a16="http://schemas.microsoft.com/office/drawing/2014/main" id="{2B6857B1-E012-4088-BCFA-D8128E711A16}"/>
                </a:ext>
              </a:extLst>
            </p:cNvPr>
            <p:cNvGrpSpPr/>
            <p:nvPr/>
          </p:nvGrpSpPr>
          <p:grpSpPr>
            <a:xfrm>
              <a:off x="1715404" y="1112080"/>
              <a:ext cx="642270" cy="977984"/>
              <a:chOff x="1715404" y="1112080"/>
              <a:chExt cx="642270" cy="977984"/>
            </a:xfrm>
          </p:grpSpPr>
          <p:sp>
            <p:nvSpPr>
              <p:cNvPr id="22" name="Google Shape;6954;p65">
                <a:extLst>
                  <a:ext uri="{FF2B5EF4-FFF2-40B4-BE49-F238E27FC236}">
                    <a16:creationId xmlns:a16="http://schemas.microsoft.com/office/drawing/2014/main" id="{5FE61A2E-B9BF-4D29-A687-F3B70CB37651}"/>
                  </a:ext>
                </a:extLst>
              </p:cNvPr>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55;p65">
                <a:extLst>
                  <a:ext uri="{FF2B5EF4-FFF2-40B4-BE49-F238E27FC236}">
                    <a16:creationId xmlns:a16="http://schemas.microsoft.com/office/drawing/2014/main" id="{479CB03F-B748-4186-BA79-B6FEA734BA35}"/>
                  </a:ext>
                </a:extLst>
              </p:cNvPr>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6956;p65">
              <a:extLst>
                <a:ext uri="{FF2B5EF4-FFF2-40B4-BE49-F238E27FC236}">
                  <a16:creationId xmlns:a16="http://schemas.microsoft.com/office/drawing/2014/main" id="{3B06C898-072D-4D18-BBEC-115DCCF5C4AA}"/>
                </a:ext>
              </a:extLst>
            </p:cNvPr>
            <p:cNvGrpSpPr/>
            <p:nvPr/>
          </p:nvGrpSpPr>
          <p:grpSpPr>
            <a:xfrm>
              <a:off x="1768927" y="1165603"/>
              <a:ext cx="535225" cy="851367"/>
              <a:chOff x="1768927" y="1165603"/>
              <a:chExt cx="535225" cy="851367"/>
            </a:xfrm>
          </p:grpSpPr>
          <p:sp>
            <p:nvSpPr>
              <p:cNvPr id="20" name="Google Shape;6957;p65">
                <a:extLst>
                  <a:ext uri="{FF2B5EF4-FFF2-40B4-BE49-F238E27FC236}">
                    <a16:creationId xmlns:a16="http://schemas.microsoft.com/office/drawing/2014/main" id="{5C1756DE-CCCF-49FF-B369-E1A8BF37C3F5}"/>
                  </a:ext>
                </a:extLst>
              </p:cNvPr>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58;p65">
                <a:extLst>
                  <a:ext uri="{FF2B5EF4-FFF2-40B4-BE49-F238E27FC236}">
                    <a16:creationId xmlns:a16="http://schemas.microsoft.com/office/drawing/2014/main" id="{E4510DCB-96A6-4877-94D9-B035B94B6117}"/>
                  </a:ext>
                </a:extLst>
              </p:cNvPr>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6959;p65">
              <a:extLst>
                <a:ext uri="{FF2B5EF4-FFF2-40B4-BE49-F238E27FC236}">
                  <a16:creationId xmlns:a16="http://schemas.microsoft.com/office/drawing/2014/main" id="{624D23AD-D5DF-4F2A-9834-94B106AA77EB}"/>
                </a:ext>
              </a:extLst>
            </p:cNvPr>
            <p:cNvGrpSpPr/>
            <p:nvPr/>
          </p:nvGrpSpPr>
          <p:grpSpPr>
            <a:xfrm>
              <a:off x="1822449" y="1219125"/>
              <a:ext cx="428180" cy="718859"/>
              <a:chOff x="1822449" y="1219125"/>
              <a:chExt cx="428180" cy="718859"/>
            </a:xfrm>
          </p:grpSpPr>
          <p:sp>
            <p:nvSpPr>
              <p:cNvPr id="18" name="Google Shape;6960;p65">
                <a:extLst>
                  <a:ext uri="{FF2B5EF4-FFF2-40B4-BE49-F238E27FC236}">
                    <a16:creationId xmlns:a16="http://schemas.microsoft.com/office/drawing/2014/main" id="{233CDFE1-2681-4C55-8405-6F50E9C05776}"/>
                  </a:ext>
                </a:extLst>
              </p:cNvPr>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1;p65">
                <a:extLst>
                  <a:ext uri="{FF2B5EF4-FFF2-40B4-BE49-F238E27FC236}">
                    <a16:creationId xmlns:a16="http://schemas.microsoft.com/office/drawing/2014/main" id="{85EFCFAE-8D06-4F2A-8171-4896C2071E4D}"/>
                  </a:ext>
                </a:extLst>
              </p:cNvPr>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6962;p65">
              <a:extLst>
                <a:ext uri="{FF2B5EF4-FFF2-40B4-BE49-F238E27FC236}">
                  <a16:creationId xmlns:a16="http://schemas.microsoft.com/office/drawing/2014/main" id="{DFE6394B-E7ED-4C11-B242-F2E7157DC15E}"/>
                </a:ext>
              </a:extLst>
            </p:cNvPr>
            <p:cNvGrpSpPr/>
            <p:nvPr/>
          </p:nvGrpSpPr>
          <p:grpSpPr>
            <a:xfrm>
              <a:off x="1875972" y="1272648"/>
              <a:ext cx="321135" cy="586939"/>
              <a:chOff x="1875972" y="1272648"/>
              <a:chExt cx="321135" cy="586939"/>
            </a:xfrm>
          </p:grpSpPr>
          <p:sp>
            <p:nvSpPr>
              <p:cNvPr id="16" name="Google Shape;6963;p65">
                <a:extLst>
                  <a:ext uri="{FF2B5EF4-FFF2-40B4-BE49-F238E27FC236}">
                    <a16:creationId xmlns:a16="http://schemas.microsoft.com/office/drawing/2014/main" id="{B3E9B189-7060-4363-B9A0-8539EA4D0348}"/>
                  </a:ext>
                </a:extLst>
              </p:cNvPr>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64;p65">
                <a:extLst>
                  <a:ext uri="{FF2B5EF4-FFF2-40B4-BE49-F238E27FC236}">
                    <a16:creationId xmlns:a16="http://schemas.microsoft.com/office/drawing/2014/main" id="{73A74C7E-B44D-4838-9CA8-031FEB6EBA87}"/>
                  </a:ext>
                </a:extLst>
              </p:cNvPr>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9430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ormal Board Meeting by Slidesgo">
  <a:themeElements>
    <a:clrScheme name="Simple Light">
      <a:dk1>
        <a:srgbClr val="191919"/>
      </a:dk1>
      <a:lt1>
        <a:srgbClr val="FFFFFF"/>
      </a:lt1>
      <a:dk2>
        <a:srgbClr val="4D4D4D"/>
      </a:dk2>
      <a:lt2>
        <a:srgbClr val="6E5FFF"/>
      </a:lt2>
      <a:accent1>
        <a:srgbClr val="F7F7F7"/>
      </a:accent1>
      <a:accent2>
        <a:srgbClr val="3E31B9"/>
      </a:accent2>
      <a:accent3>
        <a:srgbClr val="7C72DD"/>
      </a:accent3>
      <a:accent4>
        <a:srgbClr val="E4E4E4"/>
      </a:accent4>
      <a:accent5>
        <a:srgbClr val="FFFFFF"/>
      </a:accent5>
      <a:accent6>
        <a:srgbClr val="FFFFFF"/>
      </a:accent6>
      <a:hlink>
        <a:srgbClr val="3E31B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2458</Words>
  <Application>Microsoft Office PowerPoint</Application>
  <PresentationFormat>On-screen Show (16:9)</PresentationFormat>
  <Paragraphs>372</Paragraphs>
  <Slides>77</Slides>
  <Notes>77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77</vt:i4>
      </vt:variant>
    </vt:vector>
  </HeadingPairs>
  <TitlesOfParts>
    <vt:vector size="92" baseType="lpstr">
      <vt:lpstr>Arial</vt:lpstr>
      <vt:lpstr>Fira Sans</vt:lpstr>
      <vt:lpstr>Cabin</vt:lpstr>
      <vt:lpstr>Times New Roman</vt:lpstr>
      <vt:lpstr>Roboto Condensed Light</vt:lpstr>
      <vt:lpstr>Nunito Light</vt:lpstr>
      <vt:lpstr>Nunito SemiBold</vt:lpstr>
      <vt:lpstr>Cormorant Unicase</vt:lpstr>
      <vt:lpstr>Proxima Nova</vt:lpstr>
      <vt:lpstr>Segoe UI</vt:lpstr>
      <vt:lpstr>Proxima Nova Semibold</vt:lpstr>
      <vt:lpstr>Nunito</vt:lpstr>
      <vt:lpstr>Open Sans</vt:lpstr>
      <vt:lpstr>Formal Board Meeting by Slidesgo</vt:lpstr>
      <vt:lpstr>Slidesgo Final Pages</vt:lpstr>
      <vt:lpstr>PowerPoint Presentation</vt:lpstr>
      <vt:lpstr>PENDAHULUAN</vt:lpstr>
      <vt:lpstr>LATAR BELAKANG</vt:lpstr>
      <vt:lpstr>LATAR BELAKANG</vt:lpstr>
      <vt:lpstr>RUMUSAN MASALAH</vt:lpstr>
      <vt:lpstr>BATASAN MASALAH</vt:lpstr>
      <vt:lpstr>TUJUAN</vt:lpstr>
      <vt:lpstr>MANFAAT</vt:lpstr>
      <vt:lpstr>TINJAUAN PUSTAKA</vt:lpstr>
      <vt:lpstr>LANDASAN TEORI</vt:lpstr>
      <vt:lpstr>TINJAUAN PUSTAKA</vt:lpstr>
      <vt:lpstr>TINJAUAN PUSTAKA</vt:lpstr>
      <vt:lpstr>PENELITIAN TERDAHULU</vt:lpstr>
      <vt:lpstr>METODOLOGI PENELITIAN</vt:lpstr>
      <vt:lpstr>WAKTU DAN TEMPAT PENELITIAN</vt:lpstr>
      <vt:lpstr>ALAT PENELITIAN</vt:lpstr>
      <vt:lpstr>TAHAPAN PENELITIAN</vt:lpstr>
      <vt:lpstr>METODE PENGUMPULAN DATA</vt:lpstr>
      <vt:lpstr>ANALISIS MASALAH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PENULISAN KODE PROGRAM</vt:lpstr>
      <vt:lpstr>PENGUJIAN SISTEM</vt:lpstr>
      <vt:lpstr>PENGUJIAN SISTEM</vt:lpstr>
      <vt:lpstr>PENGUJIAN SISTEM</vt:lpstr>
      <vt:lpstr>PENGUJIAN SISTEM</vt:lpstr>
      <vt:lpstr>PENGUJIAN SISTEM</vt:lpstr>
      <vt:lpstr>PENGUJIAN SISTEM</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irrfanm73@gmail.com</cp:lastModifiedBy>
  <cp:revision>12</cp:revision>
  <dcterms:modified xsi:type="dcterms:W3CDTF">2022-01-24T02:51:49Z</dcterms:modified>
</cp:coreProperties>
</file>